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1"/>
  </p:sldMasterIdLst>
  <p:sldIdLst>
    <p:sldId id="256" r:id="rId2"/>
    <p:sldId id="257" r:id="rId3"/>
    <p:sldId id="260" r:id="rId4"/>
    <p:sldId id="258" r:id="rId5"/>
    <p:sldId id="259" r:id="rId6"/>
    <p:sldId id="261" r:id="rId7"/>
    <p:sldId id="272" r:id="rId8"/>
    <p:sldId id="283" r:id="rId9"/>
    <p:sldId id="262" r:id="rId10"/>
    <p:sldId id="273" r:id="rId11"/>
    <p:sldId id="284" r:id="rId12"/>
    <p:sldId id="263" r:id="rId13"/>
    <p:sldId id="274" r:id="rId14"/>
    <p:sldId id="285" r:id="rId15"/>
    <p:sldId id="264" r:id="rId16"/>
    <p:sldId id="275" r:id="rId17"/>
    <p:sldId id="286" r:id="rId18"/>
    <p:sldId id="265" r:id="rId19"/>
    <p:sldId id="276" r:id="rId20"/>
    <p:sldId id="287" r:id="rId21"/>
    <p:sldId id="267" r:id="rId22"/>
    <p:sldId id="277" r:id="rId23"/>
    <p:sldId id="288" r:id="rId24"/>
    <p:sldId id="266" r:id="rId25"/>
    <p:sldId id="294" r:id="rId26"/>
    <p:sldId id="278" r:id="rId27"/>
    <p:sldId id="295" r:id="rId28"/>
    <p:sldId id="289" r:id="rId29"/>
    <p:sldId id="268" r:id="rId30"/>
    <p:sldId id="279" r:id="rId31"/>
    <p:sldId id="290" r:id="rId32"/>
    <p:sldId id="269" r:id="rId33"/>
    <p:sldId id="280" r:id="rId34"/>
    <p:sldId id="291" r:id="rId35"/>
    <p:sldId id="270" r:id="rId36"/>
    <p:sldId id="281" r:id="rId37"/>
    <p:sldId id="292" r:id="rId38"/>
    <p:sldId id="271" r:id="rId39"/>
    <p:sldId id="282" r:id="rId40"/>
    <p:sldId id="293" r:id="rId41"/>
    <p:sldId id="29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04"/>
    <p:restoredTop sz="97182"/>
  </p:normalViewPr>
  <p:slideViewPr>
    <p:cSldViewPr snapToGrid="0" snapToObjects="1">
      <p:cViewPr>
        <p:scale>
          <a:sx n="130" d="100"/>
          <a:sy n="130" d="100"/>
        </p:scale>
        <p:origin x="-1568"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41018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2858108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3039701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1709182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86B7A7-0138-3049-A0CF-F355BE891F66}" type="datetimeFigureOut">
              <a:rPr lang="en-US" smtClean="0"/>
              <a:t>1/5/21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2164999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86B7A7-0138-3049-A0CF-F355BE891F66}" type="datetimeFigureOut">
              <a:rPr lang="en-US" smtClean="0"/>
              <a:t>1/5/21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1680251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86B7A7-0138-3049-A0CF-F355BE891F66}" type="datetimeFigureOut">
              <a:rPr lang="en-US" smtClean="0"/>
              <a:t>1/5/21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2920147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573344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1038945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333012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4B644A-75E0-9F40-B214-508665DC450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98256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4833150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4B644A-75E0-9F40-B214-508665DC450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818043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186B7A7-0138-3049-A0CF-F355BE891F66}" type="datetimeFigureOut">
              <a:rPr lang="en-US" smtClean="0"/>
              <a:t>1/5/21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1408633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3615258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86B7A7-0138-3049-A0CF-F355BE891F66}" type="datetimeFigureOut">
              <a:rPr lang="en-US" smtClean="0"/>
              <a:t>1/5/21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4B644A-75E0-9F40-B214-508665DC4503}" type="slidenum">
              <a:rPr lang="en-US" smtClean="0"/>
              <a:t>‹#›</a:t>
            </a:fld>
            <a:endParaRPr lang="en-US"/>
          </a:p>
        </p:txBody>
      </p:sp>
    </p:spTree>
    <p:extLst>
      <p:ext uri="{BB962C8B-B14F-4D97-AF65-F5344CB8AC3E}">
        <p14:creationId xmlns:p14="http://schemas.microsoft.com/office/powerpoint/2010/main" val="4094140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186B7A7-0138-3049-A0CF-F355BE891F66}" type="datetimeFigureOut">
              <a:rPr lang="en-US" smtClean="0"/>
              <a:t>1/5/21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54B644A-75E0-9F40-B214-508665DC4503}" type="slidenum">
              <a:rPr lang="en-US" smtClean="0"/>
              <a:t>‹#›</a:t>
            </a:fld>
            <a:endParaRPr lang="en-US"/>
          </a:p>
        </p:txBody>
      </p:sp>
    </p:spTree>
    <p:extLst>
      <p:ext uri="{BB962C8B-B14F-4D97-AF65-F5344CB8AC3E}">
        <p14:creationId xmlns:p14="http://schemas.microsoft.com/office/powerpoint/2010/main" val="1126939849"/>
      </p:ext>
    </p:extLst>
  </p:cSld>
  <p:clrMap bg1="dk1" tx1="lt1" bg2="dk2" tx2="lt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C03CA-6376-1645-A32F-06DAF74EAFE6}"/>
              </a:ext>
            </a:extLst>
          </p:cNvPr>
          <p:cNvSpPr>
            <a:spLocks noGrp="1"/>
          </p:cNvSpPr>
          <p:nvPr>
            <p:ph type="ctrTitle"/>
          </p:nvPr>
        </p:nvSpPr>
        <p:spPr>
          <a:xfrm>
            <a:off x="2589213" y="1279359"/>
            <a:ext cx="8915399" cy="2262781"/>
          </a:xfrm>
        </p:spPr>
        <p:txBody>
          <a:bodyPr>
            <a:normAutofit/>
          </a:bodyPr>
          <a:lstStyle/>
          <a:p>
            <a:r>
              <a:rPr lang="en-US" b="1" dirty="0">
                <a:latin typeface="Palatino" pitchFamily="2" charset="77"/>
                <a:ea typeface="Palatino" pitchFamily="2" charset="77"/>
              </a:rPr>
              <a:t>Final Amendments to Texas Rules of Civil Procedure</a:t>
            </a:r>
          </a:p>
        </p:txBody>
      </p:sp>
      <p:sp>
        <p:nvSpPr>
          <p:cNvPr id="3" name="Subtitle 2">
            <a:extLst>
              <a:ext uri="{FF2B5EF4-FFF2-40B4-BE49-F238E27FC236}">
                <a16:creationId xmlns:a16="http://schemas.microsoft.com/office/drawing/2014/main" id="{C83FA126-5F02-5048-AE82-330CCEA8553C}"/>
              </a:ext>
            </a:extLst>
          </p:cNvPr>
          <p:cNvSpPr>
            <a:spLocks noGrp="1"/>
          </p:cNvSpPr>
          <p:nvPr>
            <p:ph type="subTitle" idx="1"/>
          </p:nvPr>
        </p:nvSpPr>
        <p:spPr>
          <a:xfrm>
            <a:off x="2589212" y="3927148"/>
            <a:ext cx="8915399" cy="1126283"/>
          </a:xfrm>
        </p:spPr>
        <p:txBody>
          <a:bodyPr/>
          <a:lstStyle/>
          <a:p>
            <a:pPr algn="r"/>
            <a:r>
              <a:rPr lang="en-US" dirty="0">
                <a:latin typeface="Palatino" pitchFamily="2" charset="77"/>
                <a:ea typeface="Palatino" pitchFamily="2" charset="77"/>
              </a:rPr>
              <a:t>Implemented January 1, 2021</a:t>
            </a:r>
          </a:p>
          <a:p>
            <a:pPr algn="r"/>
            <a:r>
              <a:rPr lang="en-US" dirty="0">
                <a:latin typeface="Palatino" pitchFamily="2" charset="77"/>
                <a:ea typeface="Palatino" pitchFamily="2" charset="77"/>
              </a:rPr>
              <a:t>Lauren </a:t>
            </a:r>
            <a:r>
              <a:rPr lang="en-US" dirty="0" err="1">
                <a:latin typeface="Palatino" pitchFamily="2" charset="77"/>
                <a:ea typeface="Palatino" pitchFamily="2" charset="77"/>
              </a:rPr>
              <a:t>Ottmers</a:t>
            </a:r>
            <a:endParaRPr lang="en-US" dirty="0">
              <a:latin typeface="Palatino" pitchFamily="2" charset="77"/>
              <a:ea typeface="Palatino" pitchFamily="2" charset="77"/>
            </a:endParaRPr>
          </a:p>
        </p:txBody>
      </p:sp>
    </p:spTree>
    <p:extLst>
      <p:ext uri="{BB962C8B-B14F-4D97-AF65-F5344CB8AC3E}">
        <p14:creationId xmlns:p14="http://schemas.microsoft.com/office/powerpoint/2010/main" val="1902604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FD13F-8C0D-B848-863A-32474D2C4468}"/>
              </a:ext>
            </a:extLst>
          </p:cNvPr>
          <p:cNvSpPr>
            <a:spLocks noGrp="1"/>
          </p:cNvSpPr>
          <p:nvPr>
            <p:ph type="title"/>
          </p:nvPr>
        </p:nvSpPr>
        <p:spPr>
          <a:xfrm>
            <a:off x="1614357" y="668226"/>
            <a:ext cx="8911687" cy="743479"/>
          </a:xfrm>
        </p:spPr>
        <p:txBody>
          <a:bodyPr/>
          <a:lstStyle/>
          <a:p>
            <a:r>
              <a:rPr lang="en-US" dirty="0">
                <a:latin typeface="Palatino" pitchFamily="2" charset="77"/>
                <a:ea typeface="Palatino" pitchFamily="2" charset="77"/>
              </a:rPr>
              <a:t>OVERVIEW</a:t>
            </a:r>
          </a:p>
        </p:txBody>
      </p:sp>
      <p:sp>
        <p:nvSpPr>
          <p:cNvPr id="3" name="Content Placeholder 2">
            <a:extLst>
              <a:ext uri="{FF2B5EF4-FFF2-40B4-BE49-F238E27FC236}">
                <a16:creationId xmlns:a16="http://schemas.microsoft.com/office/drawing/2014/main" id="{F1EE085A-C74E-6149-92E8-D9B8A5426C08}"/>
              </a:ext>
            </a:extLst>
          </p:cNvPr>
          <p:cNvSpPr>
            <a:spLocks noGrp="1"/>
          </p:cNvSpPr>
          <p:nvPr>
            <p:ph idx="1"/>
          </p:nvPr>
        </p:nvSpPr>
        <p:spPr>
          <a:xfrm>
            <a:off x="1610644" y="1411705"/>
            <a:ext cx="8915400" cy="3777622"/>
          </a:xfrm>
        </p:spPr>
        <p:txBody>
          <a:bodyPr>
            <a:normAutofit lnSpcReduction="10000"/>
          </a:bodyPr>
          <a:lstStyle/>
          <a:p>
            <a:pPr algn="just"/>
            <a:r>
              <a:rPr lang="en-US" sz="2400" dirty="0">
                <a:latin typeface="Palatino" pitchFamily="2" charset="77"/>
                <a:ea typeface="Palatino" pitchFamily="2" charset="77"/>
              </a:rPr>
              <a:t>Discovery in Texas will look a lot more like federal court beginning 2021</a:t>
            </a:r>
          </a:p>
          <a:p>
            <a:pPr marL="0" indent="0" algn="just">
              <a:buNone/>
            </a:pPr>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Some amendments outlined in this presentation went into effect during the summer of 2020</a:t>
            </a:r>
          </a:p>
          <a:p>
            <a:pPr algn="just"/>
            <a:endParaRPr lang="en-US" sz="2400" dirty="0">
              <a:latin typeface="Palatino" pitchFamily="2" charset="77"/>
              <a:ea typeface="Palatino" pitchFamily="2" charset="77"/>
            </a:endParaRPr>
          </a:p>
          <a:p>
            <a:pPr algn="just"/>
            <a:r>
              <a:rPr lang="en-US" sz="2400" u="sng" dirty="0">
                <a:latin typeface="Palatino" pitchFamily="2" charset="77"/>
                <a:ea typeface="Palatino" pitchFamily="2" charset="77"/>
              </a:rPr>
              <a:t>Reason for amendments</a:t>
            </a:r>
            <a:r>
              <a:rPr lang="en-US" sz="2400" dirty="0">
                <a:latin typeface="Palatino" pitchFamily="2" charset="77"/>
                <a:ea typeface="Palatino" pitchFamily="2" charset="77"/>
              </a:rPr>
              <a:t>: Texas Government Code Section 22.004(h-1) calls for a “prompt, efficient, and cost-effective resolution of civil actions”</a:t>
            </a:r>
          </a:p>
        </p:txBody>
      </p:sp>
    </p:spTree>
    <p:extLst>
      <p:ext uri="{BB962C8B-B14F-4D97-AF65-F5344CB8AC3E}">
        <p14:creationId xmlns:p14="http://schemas.microsoft.com/office/powerpoint/2010/main" val="834300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8BFBE-B436-0B4F-9BBC-09F0D34389EA}"/>
              </a:ext>
            </a:extLst>
          </p:cNvPr>
          <p:cNvSpPr>
            <a:spLocks noGrp="1"/>
          </p:cNvSpPr>
          <p:nvPr>
            <p:ph type="title"/>
          </p:nvPr>
        </p:nvSpPr>
        <p:spPr>
          <a:xfrm>
            <a:off x="1832640" y="190973"/>
            <a:ext cx="10046538" cy="1864134"/>
          </a:xfrm>
        </p:spPr>
        <p:txBody>
          <a:bodyPr>
            <a:noAutofit/>
          </a:bodyPr>
          <a:lstStyle/>
          <a:p>
            <a:r>
              <a:rPr lang="en-US" dirty="0">
                <a:latin typeface="Palatino" pitchFamily="2" charset="77"/>
                <a:ea typeface="Palatino" pitchFamily="2" charset="77"/>
              </a:rPr>
              <a:t>RULE 47. CLAIMS FOR RELIEF: </a:t>
            </a:r>
            <a:r>
              <a:rPr lang="en-US" dirty="0">
                <a:solidFill>
                  <a:schemeClr val="tx1">
                    <a:lumMod val="85000"/>
                  </a:schemeClr>
                </a:solidFill>
                <a:latin typeface="Palatino" pitchFamily="2" charset="77"/>
                <a:ea typeface="Palatino" pitchFamily="2" charset="77"/>
              </a:rPr>
              <a:t>THEN V. NOW</a:t>
            </a:r>
          </a:p>
        </p:txBody>
      </p:sp>
      <p:pic>
        <p:nvPicPr>
          <p:cNvPr id="5" name="Picture 4">
            <a:extLst>
              <a:ext uri="{FF2B5EF4-FFF2-40B4-BE49-F238E27FC236}">
                <a16:creationId xmlns:a16="http://schemas.microsoft.com/office/drawing/2014/main" id="{6D020E47-51FF-C548-A86D-E7EA47A16CAF}"/>
              </a:ext>
            </a:extLst>
          </p:cNvPr>
          <p:cNvPicPr>
            <a:picLocks noChangeAspect="1"/>
          </p:cNvPicPr>
          <p:nvPr/>
        </p:nvPicPr>
        <p:blipFill rotWithShape="1">
          <a:blip r:embed="rId2"/>
          <a:srcRect l="2387" t="2694" r="2720" b="2040"/>
          <a:stretch/>
        </p:blipFill>
        <p:spPr>
          <a:xfrm>
            <a:off x="4142513" y="866274"/>
            <a:ext cx="5405718" cy="5760720"/>
          </a:xfrm>
          <a:prstGeom prst="rect">
            <a:avLst/>
          </a:prstGeom>
        </p:spPr>
      </p:pic>
    </p:spTree>
    <p:extLst>
      <p:ext uri="{BB962C8B-B14F-4D97-AF65-F5344CB8AC3E}">
        <p14:creationId xmlns:p14="http://schemas.microsoft.com/office/powerpoint/2010/main" val="1152323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836C3-0959-3A4C-AE53-5AAC3AED680A}"/>
              </a:ext>
            </a:extLst>
          </p:cNvPr>
          <p:cNvSpPr>
            <a:spLocks noGrp="1"/>
          </p:cNvSpPr>
          <p:nvPr>
            <p:ph type="title"/>
          </p:nvPr>
        </p:nvSpPr>
        <p:spPr>
          <a:xfrm>
            <a:off x="1750243" y="408957"/>
            <a:ext cx="8911687" cy="1280890"/>
          </a:xfrm>
        </p:spPr>
        <p:txBody>
          <a:bodyPr/>
          <a:lstStyle/>
          <a:p>
            <a:r>
              <a:rPr lang="en-US" dirty="0">
                <a:latin typeface="Palatino" pitchFamily="2" charset="77"/>
                <a:ea typeface="Palatino" pitchFamily="2" charset="77"/>
              </a:rPr>
              <a:t>RULE 47. CLAIMS FOR RELIEF:</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p>
        </p:txBody>
      </p:sp>
      <p:sp>
        <p:nvSpPr>
          <p:cNvPr id="3" name="Content Placeholder 2">
            <a:extLst>
              <a:ext uri="{FF2B5EF4-FFF2-40B4-BE49-F238E27FC236}">
                <a16:creationId xmlns:a16="http://schemas.microsoft.com/office/drawing/2014/main" id="{CBC37D18-B9B8-A247-BBFF-BC7BFA2DD523}"/>
              </a:ext>
            </a:extLst>
          </p:cNvPr>
          <p:cNvSpPr>
            <a:spLocks noGrp="1"/>
          </p:cNvSpPr>
          <p:nvPr>
            <p:ph idx="1"/>
          </p:nvPr>
        </p:nvSpPr>
        <p:spPr>
          <a:xfrm>
            <a:off x="1750242" y="1689847"/>
            <a:ext cx="9816115" cy="4298577"/>
          </a:xfrm>
        </p:spPr>
        <p:txBody>
          <a:bodyPr>
            <a:normAutofit lnSpcReduction="10000"/>
          </a:bodyPr>
          <a:lstStyle/>
          <a:p>
            <a:pPr algn="just"/>
            <a:r>
              <a:rPr lang="en-US" sz="2400" dirty="0">
                <a:latin typeface="Palatino" pitchFamily="2" charset="77"/>
                <a:ea typeface="Palatino" pitchFamily="2" charset="77"/>
              </a:rPr>
              <a:t>Level 1 Discovery now applies to cases pleading up to $250,000 </a:t>
            </a:r>
            <a:r>
              <a:rPr lang="en-US" sz="2400" u="sng" dirty="0">
                <a:latin typeface="Palatino" pitchFamily="2" charset="77"/>
                <a:ea typeface="Palatino" pitchFamily="2" charset="77"/>
              </a:rPr>
              <a:t>excluding</a:t>
            </a:r>
            <a:r>
              <a:rPr lang="en-US" sz="2400" dirty="0">
                <a:latin typeface="Palatino" pitchFamily="2" charset="77"/>
                <a:ea typeface="Palatino" pitchFamily="2" charset="77"/>
              </a:rPr>
              <a:t> interest, statutory, or punitive damages and penalties, and attorneys’ fees and costs. Tex. R. Civ. P. 47(c)(1)</a:t>
            </a:r>
          </a:p>
          <a:p>
            <a:pPr marL="0" indent="0" algn="just">
              <a:buNone/>
            </a:pPr>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Statements of Relief must now be one of the following:</a:t>
            </a:r>
          </a:p>
          <a:p>
            <a:pPr lvl="1" algn="just"/>
            <a:r>
              <a:rPr lang="en-US" sz="2000" dirty="0">
                <a:latin typeface="Palatino" pitchFamily="2" charset="77"/>
                <a:ea typeface="Palatino" pitchFamily="2" charset="77"/>
              </a:rPr>
              <a:t>Only monetary relief of $250,000 or less, excluding interest, statutory or punitive damages and penalties, and attorney’s fees and costs;</a:t>
            </a:r>
          </a:p>
          <a:p>
            <a:pPr lvl="1" algn="just"/>
            <a:r>
              <a:rPr lang="en-US" sz="2000" dirty="0">
                <a:latin typeface="Palatino" pitchFamily="2" charset="77"/>
                <a:ea typeface="Palatino" pitchFamily="2" charset="77"/>
              </a:rPr>
              <a:t>Monetary relief of $250,000 or less and non-monetary relief;</a:t>
            </a:r>
          </a:p>
          <a:p>
            <a:pPr lvl="1" algn="just"/>
            <a:r>
              <a:rPr lang="en-US" sz="2000" dirty="0">
                <a:latin typeface="Palatino" pitchFamily="2" charset="77"/>
                <a:ea typeface="Palatino" pitchFamily="2" charset="77"/>
              </a:rPr>
              <a:t>Monetary relief over $250,000 but not more than $1,000,000; or</a:t>
            </a:r>
          </a:p>
          <a:p>
            <a:pPr lvl="1" algn="just" fontAlgn="base"/>
            <a:r>
              <a:rPr lang="en-US" sz="2000" dirty="0">
                <a:latin typeface="Palatino" pitchFamily="2" charset="77"/>
                <a:ea typeface="Palatino" pitchFamily="2" charset="77"/>
              </a:rPr>
              <a:t>Monetary relief over $1,000,000</a:t>
            </a:r>
          </a:p>
          <a:p>
            <a:pPr lvl="1" algn="just"/>
            <a:r>
              <a:rPr lang="en-US" sz="2000" dirty="0">
                <a:latin typeface="Palatino" pitchFamily="2" charset="77"/>
                <a:ea typeface="Palatino" pitchFamily="2" charset="77"/>
              </a:rPr>
              <a:t>Only non-monetary relief</a:t>
            </a:r>
          </a:p>
        </p:txBody>
      </p:sp>
    </p:spTree>
    <p:extLst>
      <p:ext uri="{BB962C8B-B14F-4D97-AF65-F5344CB8AC3E}">
        <p14:creationId xmlns:p14="http://schemas.microsoft.com/office/powerpoint/2010/main" val="2087568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C4AF7-AEA7-594B-8DB2-6670E595F034}"/>
              </a:ext>
            </a:extLst>
          </p:cNvPr>
          <p:cNvSpPr>
            <a:spLocks noGrp="1"/>
          </p:cNvSpPr>
          <p:nvPr>
            <p:ph type="title"/>
          </p:nvPr>
        </p:nvSpPr>
        <p:spPr>
          <a:xfrm>
            <a:off x="1786102" y="391027"/>
            <a:ext cx="8911687" cy="1280890"/>
          </a:xfrm>
        </p:spPr>
        <p:txBody>
          <a:bodyPr/>
          <a:lstStyle/>
          <a:p>
            <a:r>
              <a:rPr lang="en-US" dirty="0">
                <a:latin typeface="Palatino" pitchFamily="2" charset="77"/>
                <a:ea typeface="Palatino" pitchFamily="2" charset="77"/>
              </a:rPr>
              <a:t>RULE 47. CLAIMS FOR RELIEF:</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p>
        </p:txBody>
      </p:sp>
      <p:sp>
        <p:nvSpPr>
          <p:cNvPr id="3" name="Content Placeholder 2">
            <a:extLst>
              <a:ext uri="{FF2B5EF4-FFF2-40B4-BE49-F238E27FC236}">
                <a16:creationId xmlns:a16="http://schemas.microsoft.com/office/drawing/2014/main" id="{D75FE88F-904A-6F4A-A8FF-4D69EBEA5DF9}"/>
              </a:ext>
            </a:extLst>
          </p:cNvPr>
          <p:cNvSpPr>
            <a:spLocks noGrp="1"/>
          </p:cNvSpPr>
          <p:nvPr>
            <p:ph idx="1"/>
          </p:nvPr>
        </p:nvSpPr>
        <p:spPr>
          <a:xfrm>
            <a:off x="1786102" y="1671917"/>
            <a:ext cx="9145588" cy="3777622"/>
          </a:xfrm>
        </p:spPr>
        <p:txBody>
          <a:bodyPr>
            <a:normAutofit/>
          </a:bodyPr>
          <a:lstStyle/>
          <a:p>
            <a:pPr algn="just"/>
            <a:r>
              <a:rPr lang="en-US" sz="2400" dirty="0">
                <a:latin typeface="Palatino" pitchFamily="2" charset="77"/>
                <a:ea typeface="Palatino" pitchFamily="2" charset="77"/>
              </a:rPr>
              <a:t>All civil actions claiming relief less than $250,000, not including fees, etc. will be expedited actions</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This means that more cases will fall into the Level One expedited action category</a:t>
            </a:r>
          </a:p>
        </p:txBody>
      </p:sp>
    </p:spTree>
    <p:extLst>
      <p:ext uri="{BB962C8B-B14F-4D97-AF65-F5344CB8AC3E}">
        <p14:creationId xmlns:p14="http://schemas.microsoft.com/office/powerpoint/2010/main" val="2055582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EA0BE-7091-8C44-9709-2D7CFB6C2404}"/>
              </a:ext>
            </a:extLst>
          </p:cNvPr>
          <p:cNvSpPr>
            <a:spLocks noGrp="1"/>
          </p:cNvSpPr>
          <p:nvPr>
            <p:ph type="title"/>
          </p:nvPr>
        </p:nvSpPr>
        <p:spPr>
          <a:xfrm>
            <a:off x="1764335" y="190972"/>
            <a:ext cx="10240760" cy="835722"/>
          </a:xfrm>
        </p:spPr>
        <p:txBody>
          <a:bodyPr>
            <a:normAutofit/>
          </a:bodyPr>
          <a:lstStyle/>
          <a:p>
            <a:r>
              <a:rPr lang="en-US" sz="3500" dirty="0">
                <a:latin typeface="Palatino" pitchFamily="2" charset="77"/>
                <a:ea typeface="Palatino" pitchFamily="2" charset="77"/>
              </a:rPr>
              <a:t>RULE 106 METHOD OF SERVICE: </a:t>
            </a:r>
            <a:r>
              <a:rPr lang="en-US" sz="3500" dirty="0">
                <a:solidFill>
                  <a:schemeClr val="tx1">
                    <a:lumMod val="85000"/>
                  </a:schemeClr>
                </a:solidFill>
                <a:latin typeface="Palatino" pitchFamily="2" charset="77"/>
                <a:ea typeface="Palatino" pitchFamily="2" charset="77"/>
              </a:rPr>
              <a:t>THEN V. NOW</a:t>
            </a:r>
            <a:endParaRPr lang="en-US" sz="3500" dirty="0">
              <a:solidFill>
                <a:schemeClr val="tx1">
                  <a:lumMod val="85000"/>
                </a:schemeClr>
              </a:solidFill>
            </a:endParaRPr>
          </a:p>
        </p:txBody>
      </p:sp>
      <p:pic>
        <p:nvPicPr>
          <p:cNvPr id="5" name="Picture 4">
            <a:extLst>
              <a:ext uri="{FF2B5EF4-FFF2-40B4-BE49-F238E27FC236}">
                <a16:creationId xmlns:a16="http://schemas.microsoft.com/office/drawing/2014/main" id="{69BD531C-BB90-0A40-958B-4844919EE63C}"/>
              </a:ext>
            </a:extLst>
          </p:cNvPr>
          <p:cNvPicPr>
            <a:picLocks noChangeAspect="1"/>
          </p:cNvPicPr>
          <p:nvPr/>
        </p:nvPicPr>
        <p:blipFill>
          <a:blip r:embed="rId2"/>
          <a:stretch>
            <a:fillRect/>
          </a:stretch>
        </p:blipFill>
        <p:spPr>
          <a:xfrm>
            <a:off x="3981279" y="882313"/>
            <a:ext cx="5816589" cy="5760720"/>
          </a:xfrm>
          <a:prstGeom prst="rect">
            <a:avLst/>
          </a:prstGeom>
        </p:spPr>
      </p:pic>
    </p:spTree>
    <p:extLst>
      <p:ext uri="{BB962C8B-B14F-4D97-AF65-F5344CB8AC3E}">
        <p14:creationId xmlns:p14="http://schemas.microsoft.com/office/powerpoint/2010/main" val="3268339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4434E-E62A-204D-843D-DF7B9C95C928}"/>
              </a:ext>
            </a:extLst>
          </p:cNvPr>
          <p:cNvSpPr>
            <a:spLocks noGrp="1"/>
          </p:cNvSpPr>
          <p:nvPr>
            <p:ph type="title"/>
          </p:nvPr>
        </p:nvSpPr>
        <p:spPr>
          <a:xfrm>
            <a:off x="1678525" y="408957"/>
            <a:ext cx="8911687" cy="1280890"/>
          </a:xfrm>
        </p:spPr>
        <p:txBody>
          <a:bodyPr/>
          <a:lstStyle/>
          <a:p>
            <a:r>
              <a:rPr lang="en-US" dirty="0">
                <a:latin typeface="Palatino" pitchFamily="2" charset="77"/>
                <a:ea typeface="Palatino" pitchFamily="2" charset="77"/>
              </a:rPr>
              <a:t>RULE 106. METHOD OF SERVICE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87B54B34-D556-EA4C-AE8C-BFAE750EA81B}"/>
              </a:ext>
            </a:extLst>
          </p:cNvPr>
          <p:cNvSpPr>
            <a:spLocks noGrp="1"/>
          </p:cNvSpPr>
          <p:nvPr>
            <p:ph idx="1"/>
          </p:nvPr>
        </p:nvSpPr>
        <p:spPr>
          <a:xfrm>
            <a:off x="1678525" y="1689847"/>
            <a:ext cx="9914965" cy="3777622"/>
          </a:xfrm>
        </p:spPr>
        <p:txBody>
          <a:bodyPr>
            <a:normAutofit/>
          </a:bodyPr>
          <a:lstStyle/>
          <a:p>
            <a:pPr algn="just"/>
            <a:r>
              <a:rPr lang="en-US" sz="2400" dirty="0">
                <a:latin typeface="Palatino" pitchFamily="2" charset="77"/>
                <a:ea typeface="Palatino" pitchFamily="2" charset="77"/>
              </a:rPr>
              <a:t>If the defendant cannot be found, courts may authorize plaintiffs to serve the defendant “in any other manner, including electronically by </a:t>
            </a:r>
            <a:r>
              <a:rPr lang="en-US" sz="2400" u="sng" dirty="0">
                <a:latin typeface="Palatino" pitchFamily="2" charset="77"/>
                <a:ea typeface="Palatino" pitchFamily="2" charset="77"/>
              </a:rPr>
              <a:t>social media, email, or other technology, that</a:t>
            </a:r>
            <a:r>
              <a:rPr lang="en-US" sz="2400" dirty="0">
                <a:latin typeface="Palatino" pitchFamily="2" charset="77"/>
                <a:ea typeface="Palatino" pitchFamily="2" charset="77"/>
              </a:rPr>
              <a:t> the [process server’s] statement or other </a:t>
            </a:r>
            <a:r>
              <a:rPr lang="en-US" sz="2400" u="sng" dirty="0">
                <a:latin typeface="Palatino" pitchFamily="2" charset="77"/>
                <a:ea typeface="Palatino" pitchFamily="2" charset="77"/>
              </a:rPr>
              <a:t>evidence shows will be reasonably effective to give the defendant notice</a:t>
            </a:r>
            <a:r>
              <a:rPr lang="en-US" sz="2400" dirty="0">
                <a:latin typeface="Palatino" pitchFamily="2" charset="77"/>
                <a:ea typeface="Palatino" pitchFamily="2" charset="77"/>
              </a:rPr>
              <a:t> of the suit.”</a:t>
            </a:r>
          </a:p>
          <a:p>
            <a:pPr marL="0" indent="0" algn="just">
              <a:buNone/>
            </a:pPr>
            <a:endParaRPr lang="en-US" sz="2400" b="1" dirty="0">
              <a:latin typeface="Palatino" pitchFamily="2" charset="77"/>
              <a:ea typeface="Palatino" pitchFamily="2" charset="77"/>
            </a:endParaRPr>
          </a:p>
          <a:p>
            <a:pPr algn="just"/>
            <a:r>
              <a:rPr lang="en-US" sz="2400" dirty="0">
                <a:latin typeface="Palatino" pitchFamily="2" charset="77"/>
                <a:ea typeface="Palatino" pitchFamily="2" charset="77"/>
              </a:rPr>
              <a:t>Citations are no longer required to be served “by any person authorized under Rule 103”</a:t>
            </a:r>
          </a:p>
        </p:txBody>
      </p:sp>
    </p:spTree>
    <p:extLst>
      <p:ext uri="{BB962C8B-B14F-4D97-AF65-F5344CB8AC3E}">
        <p14:creationId xmlns:p14="http://schemas.microsoft.com/office/powerpoint/2010/main" val="267219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BC929-0BF0-7047-B10D-3276E639B985}"/>
              </a:ext>
            </a:extLst>
          </p:cNvPr>
          <p:cNvSpPr>
            <a:spLocks noGrp="1"/>
          </p:cNvSpPr>
          <p:nvPr>
            <p:ph type="title"/>
          </p:nvPr>
        </p:nvSpPr>
        <p:spPr>
          <a:xfrm>
            <a:off x="1624737" y="408957"/>
            <a:ext cx="8911687" cy="1280890"/>
          </a:xfrm>
        </p:spPr>
        <p:txBody>
          <a:bodyPr/>
          <a:lstStyle/>
          <a:p>
            <a:r>
              <a:rPr lang="en-US" dirty="0">
                <a:latin typeface="Palatino" pitchFamily="2" charset="77"/>
                <a:ea typeface="Palatino" pitchFamily="2" charset="77"/>
              </a:rPr>
              <a:t>RULE 106. METHOD OF SERVICE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6E07190A-FB52-6D46-9C7C-3F10ABBA8582}"/>
              </a:ext>
            </a:extLst>
          </p:cNvPr>
          <p:cNvSpPr>
            <a:spLocks noGrp="1"/>
          </p:cNvSpPr>
          <p:nvPr>
            <p:ph idx="1"/>
          </p:nvPr>
        </p:nvSpPr>
        <p:spPr>
          <a:xfrm>
            <a:off x="1624737" y="1689847"/>
            <a:ext cx="10076195" cy="3777622"/>
          </a:xfrm>
        </p:spPr>
        <p:txBody>
          <a:bodyPr>
            <a:normAutofit/>
          </a:bodyPr>
          <a:lstStyle/>
          <a:p>
            <a:pPr algn="just"/>
            <a:r>
              <a:rPr lang="en-US" sz="2400" dirty="0">
                <a:latin typeface="Palatino" pitchFamily="2" charset="77"/>
                <a:ea typeface="Palatino" pitchFamily="2" charset="77"/>
              </a:rPr>
              <a:t>Courts can now allow plaintiffs to post lawsuits on Facebook, Instagram, Twitter, etc. if there is sufficient evidence that the defendant regularly uses such social media platforms and will likely see the lawsuit filed against them </a:t>
            </a:r>
          </a:p>
          <a:p>
            <a:pPr marL="0" indent="0" algn="just">
              <a:buNone/>
            </a:pPr>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Plaintiff attorneys should look for and save any posts, comments, likes, etc. on social media platforms to use as evidence if there is a need for alternative service</a:t>
            </a:r>
          </a:p>
        </p:txBody>
      </p:sp>
    </p:spTree>
    <p:extLst>
      <p:ext uri="{BB962C8B-B14F-4D97-AF65-F5344CB8AC3E}">
        <p14:creationId xmlns:p14="http://schemas.microsoft.com/office/powerpoint/2010/main" val="1003487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B9192-7947-4A40-BCB9-45E44799070F}"/>
              </a:ext>
            </a:extLst>
          </p:cNvPr>
          <p:cNvSpPr>
            <a:spLocks noGrp="1"/>
          </p:cNvSpPr>
          <p:nvPr>
            <p:ph type="title"/>
          </p:nvPr>
        </p:nvSpPr>
        <p:spPr>
          <a:xfrm>
            <a:off x="1716505" y="105896"/>
            <a:ext cx="10250906" cy="1280890"/>
          </a:xfrm>
        </p:spPr>
        <p:txBody>
          <a:bodyPr>
            <a:normAutofit/>
          </a:bodyPr>
          <a:lstStyle/>
          <a:p>
            <a:r>
              <a:rPr lang="en-US" sz="3200" dirty="0">
                <a:latin typeface="Palatino" pitchFamily="2" charset="77"/>
                <a:ea typeface="Palatino" pitchFamily="2" charset="77"/>
              </a:rPr>
              <a:t>RULE 116. SERVICE OF CITATION BY PUBLICATION: </a:t>
            </a:r>
            <a:r>
              <a:rPr lang="en-US" sz="3200" dirty="0">
                <a:solidFill>
                  <a:schemeClr val="tx1">
                    <a:lumMod val="85000"/>
                  </a:schemeClr>
                </a:solidFill>
                <a:latin typeface="Palatino" pitchFamily="2" charset="77"/>
                <a:ea typeface="Palatino" pitchFamily="2" charset="77"/>
              </a:rPr>
              <a:t>THEN V. NOW</a:t>
            </a:r>
            <a:endParaRPr lang="en-US" sz="3200" dirty="0">
              <a:solidFill>
                <a:schemeClr val="tx1">
                  <a:lumMod val="85000"/>
                </a:schemeClr>
              </a:solidFill>
            </a:endParaRPr>
          </a:p>
        </p:txBody>
      </p:sp>
      <p:pic>
        <p:nvPicPr>
          <p:cNvPr id="9" name="Picture 8">
            <a:extLst>
              <a:ext uri="{FF2B5EF4-FFF2-40B4-BE49-F238E27FC236}">
                <a16:creationId xmlns:a16="http://schemas.microsoft.com/office/drawing/2014/main" id="{CA75A920-969C-D841-899F-9697C2739DFD}"/>
              </a:ext>
            </a:extLst>
          </p:cNvPr>
          <p:cNvPicPr>
            <a:picLocks noChangeAspect="1"/>
          </p:cNvPicPr>
          <p:nvPr/>
        </p:nvPicPr>
        <p:blipFill>
          <a:blip r:embed="rId2"/>
          <a:stretch>
            <a:fillRect/>
          </a:stretch>
        </p:blipFill>
        <p:spPr>
          <a:xfrm>
            <a:off x="5410325" y="666395"/>
            <a:ext cx="5381036" cy="6035040"/>
          </a:xfrm>
          <a:prstGeom prst="rect">
            <a:avLst/>
          </a:prstGeom>
        </p:spPr>
      </p:pic>
    </p:spTree>
    <p:extLst>
      <p:ext uri="{BB962C8B-B14F-4D97-AF65-F5344CB8AC3E}">
        <p14:creationId xmlns:p14="http://schemas.microsoft.com/office/powerpoint/2010/main" val="486153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98299-6CF5-C746-BEF1-170543F17032}"/>
              </a:ext>
            </a:extLst>
          </p:cNvPr>
          <p:cNvSpPr>
            <a:spLocks noGrp="1"/>
          </p:cNvSpPr>
          <p:nvPr>
            <p:ph type="title"/>
          </p:nvPr>
        </p:nvSpPr>
        <p:spPr>
          <a:xfrm>
            <a:off x="1646675" y="396690"/>
            <a:ext cx="8807116" cy="1280890"/>
          </a:xfrm>
        </p:spPr>
        <p:txBody>
          <a:bodyPr>
            <a:normAutofit/>
          </a:bodyPr>
          <a:lstStyle/>
          <a:p>
            <a:r>
              <a:rPr lang="en-US" dirty="0">
                <a:latin typeface="Palatino" pitchFamily="2" charset="77"/>
                <a:ea typeface="Palatino" pitchFamily="2" charset="77"/>
              </a:rPr>
              <a:t>RULE 116. SERVICE OF CITATION BY PUBLICATION: </a:t>
            </a: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2619A758-635B-F848-A57F-24731A054DF0}"/>
              </a:ext>
            </a:extLst>
          </p:cNvPr>
          <p:cNvSpPr>
            <a:spLocks noGrp="1"/>
          </p:cNvSpPr>
          <p:nvPr>
            <p:ph idx="1"/>
          </p:nvPr>
        </p:nvSpPr>
        <p:spPr>
          <a:xfrm>
            <a:off x="1630633" y="1812757"/>
            <a:ext cx="9213830" cy="3683729"/>
          </a:xfrm>
        </p:spPr>
        <p:txBody>
          <a:bodyPr>
            <a:normAutofit/>
          </a:bodyPr>
          <a:lstStyle/>
          <a:p>
            <a:pPr algn="just"/>
            <a:r>
              <a:rPr lang="en-US" sz="2400" dirty="0">
                <a:latin typeface="Palatino" pitchFamily="2" charset="77"/>
                <a:ea typeface="Palatino" pitchFamily="2" charset="77"/>
              </a:rPr>
              <a:t>The court clerk may publish a citation by posting it to a “Public Information Internet Website Publication”</a:t>
            </a:r>
          </a:p>
          <a:p>
            <a:pPr algn="just"/>
            <a:r>
              <a:rPr lang="en-US" sz="2400" dirty="0">
                <a:latin typeface="Palatino" pitchFamily="2" charset="77"/>
                <a:ea typeface="Palatino" pitchFamily="2" charset="77"/>
              </a:rPr>
              <a:t>The citation must stay posted for at least 28 days on the website</a:t>
            </a:r>
          </a:p>
        </p:txBody>
      </p:sp>
    </p:spTree>
    <p:extLst>
      <p:ext uri="{BB962C8B-B14F-4D97-AF65-F5344CB8AC3E}">
        <p14:creationId xmlns:p14="http://schemas.microsoft.com/office/powerpoint/2010/main" val="1896374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EC414-5508-9447-BCCF-A511FBC13073}"/>
              </a:ext>
            </a:extLst>
          </p:cNvPr>
          <p:cNvSpPr>
            <a:spLocks noGrp="1"/>
          </p:cNvSpPr>
          <p:nvPr>
            <p:ph type="title"/>
          </p:nvPr>
        </p:nvSpPr>
        <p:spPr>
          <a:xfrm>
            <a:off x="1659650" y="423112"/>
            <a:ext cx="8366666" cy="1280890"/>
          </a:xfrm>
        </p:spPr>
        <p:txBody>
          <a:bodyPr>
            <a:normAutofit/>
          </a:bodyPr>
          <a:lstStyle/>
          <a:p>
            <a:r>
              <a:rPr lang="en-US" dirty="0">
                <a:latin typeface="Palatino" pitchFamily="2" charset="77"/>
                <a:ea typeface="Palatino" pitchFamily="2" charset="77"/>
              </a:rPr>
              <a:t>RULE 116. SERVICE OF CITATION BY PUBLICATION: </a:t>
            </a: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7A98F672-55F4-6348-8024-2A4700FF1F8F}"/>
              </a:ext>
            </a:extLst>
          </p:cNvPr>
          <p:cNvSpPr>
            <a:spLocks noGrp="1"/>
          </p:cNvSpPr>
          <p:nvPr>
            <p:ph idx="1"/>
          </p:nvPr>
        </p:nvSpPr>
        <p:spPr>
          <a:xfrm>
            <a:off x="1659650" y="1771709"/>
            <a:ext cx="8915400" cy="3777622"/>
          </a:xfrm>
        </p:spPr>
        <p:txBody>
          <a:bodyPr>
            <a:normAutofit/>
          </a:bodyPr>
          <a:lstStyle/>
          <a:p>
            <a:pPr algn="just"/>
            <a:r>
              <a:rPr lang="en-US" sz="2400" dirty="0">
                <a:latin typeface="Palatino" pitchFamily="2" charset="77"/>
                <a:ea typeface="Palatino" pitchFamily="2" charset="77"/>
              </a:rPr>
              <a:t>Lawsuits may now be published on the internet in order to serve the defendant</a:t>
            </a:r>
          </a:p>
        </p:txBody>
      </p:sp>
    </p:spTree>
    <p:extLst>
      <p:ext uri="{BB962C8B-B14F-4D97-AF65-F5344CB8AC3E}">
        <p14:creationId xmlns:p14="http://schemas.microsoft.com/office/powerpoint/2010/main" val="3909068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8A4E8-9D34-C145-9DDD-936418D49395}"/>
              </a:ext>
            </a:extLst>
          </p:cNvPr>
          <p:cNvSpPr>
            <a:spLocks noGrp="1"/>
          </p:cNvSpPr>
          <p:nvPr>
            <p:ph type="title"/>
          </p:nvPr>
        </p:nvSpPr>
        <p:spPr>
          <a:xfrm>
            <a:off x="1604209" y="223058"/>
            <a:ext cx="10539663" cy="1280890"/>
          </a:xfrm>
        </p:spPr>
        <p:txBody>
          <a:bodyPr/>
          <a:lstStyle/>
          <a:p>
            <a:r>
              <a:rPr lang="en-US" dirty="0">
                <a:latin typeface="Palatino" pitchFamily="2" charset="77"/>
                <a:ea typeface="Palatino" pitchFamily="2" charset="77"/>
              </a:rPr>
              <a:t>RULE 169. EXPEDITED ACTIONS: </a:t>
            </a:r>
            <a:r>
              <a:rPr lang="en-US" dirty="0">
                <a:solidFill>
                  <a:schemeClr val="tx1">
                    <a:lumMod val="85000"/>
                  </a:schemeClr>
                </a:solidFill>
                <a:latin typeface="Palatino" pitchFamily="2" charset="77"/>
                <a:ea typeface="Palatino" pitchFamily="2" charset="77"/>
              </a:rPr>
              <a:t>THEN V. NOW</a:t>
            </a:r>
            <a:endParaRPr lang="en-US" dirty="0">
              <a:solidFill>
                <a:schemeClr val="tx1">
                  <a:lumMod val="85000"/>
                </a:schemeClr>
              </a:solidFill>
            </a:endParaRPr>
          </a:p>
        </p:txBody>
      </p:sp>
      <p:pic>
        <p:nvPicPr>
          <p:cNvPr id="5" name="Picture 4">
            <a:extLst>
              <a:ext uri="{FF2B5EF4-FFF2-40B4-BE49-F238E27FC236}">
                <a16:creationId xmlns:a16="http://schemas.microsoft.com/office/drawing/2014/main" id="{66B6296A-2192-C94D-8F06-BFBB48F6D504}"/>
              </a:ext>
            </a:extLst>
          </p:cNvPr>
          <p:cNvPicPr>
            <a:picLocks noChangeAspect="1"/>
          </p:cNvPicPr>
          <p:nvPr/>
        </p:nvPicPr>
        <p:blipFill>
          <a:blip r:embed="rId2"/>
          <a:stretch>
            <a:fillRect/>
          </a:stretch>
        </p:blipFill>
        <p:spPr>
          <a:xfrm>
            <a:off x="1700461" y="898356"/>
            <a:ext cx="5195247" cy="5486400"/>
          </a:xfrm>
          <a:prstGeom prst="rect">
            <a:avLst/>
          </a:prstGeom>
        </p:spPr>
      </p:pic>
      <p:pic>
        <p:nvPicPr>
          <p:cNvPr id="7" name="Picture 6">
            <a:extLst>
              <a:ext uri="{FF2B5EF4-FFF2-40B4-BE49-F238E27FC236}">
                <a16:creationId xmlns:a16="http://schemas.microsoft.com/office/drawing/2014/main" id="{391702BF-5BFE-9649-B1E9-3B4FDB4EDA1C}"/>
              </a:ext>
            </a:extLst>
          </p:cNvPr>
          <p:cNvPicPr>
            <a:picLocks noChangeAspect="1"/>
          </p:cNvPicPr>
          <p:nvPr/>
        </p:nvPicPr>
        <p:blipFill>
          <a:blip r:embed="rId3"/>
          <a:stretch>
            <a:fillRect/>
          </a:stretch>
        </p:blipFill>
        <p:spPr>
          <a:xfrm>
            <a:off x="6994359" y="898356"/>
            <a:ext cx="4944638" cy="5486400"/>
          </a:xfrm>
          <a:prstGeom prst="rect">
            <a:avLst/>
          </a:prstGeom>
        </p:spPr>
      </p:pic>
    </p:spTree>
    <p:extLst>
      <p:ext uri="{BB962C8B-B14F-4D97-AF65-F5344CB8AC3E}">
        <p14:creationId xmlns:p14="http://schemas.microsoft.com/office/powerpoint/2010/main" val="3371924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363C7-BD74-984A-BAC1-C8EBD3EB5A70}"/>
              </a:ext>
            </a:extLst>
          </p:cNvPr>
          <p:cNvSpPr>
            <a:spLocks noGrp="1"/>
          </p:cNvSpPr>
          <p:nvPr>
            <p:ph type="title"/>
          </p:nvPr>
        </p:nvSpPr>
        <p:spPr>
          <a:xfrm>
            <a:off x="1696454" y="391027"/>
            <a:ext cx="8911687" cy="1280890"/>
          </a:xfrm>
        </p:spPr>
        <p:txBody>
          <a:bodyPr/>
          <a:lstStyle/>
          <a:p>
            <a:r>
              <a:rPr lang="en-US" dirty="0">
                <a:latin typeface="Palatino" pitchFamily="2" charset="77"/>
                <a:ea typeface="Palatino" pitchFamily="2" charset="77"/>
              </a:rPr>
              <a:t>RULE 169. EXPEDITED ACTIONS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154FD362-EF00-144B-A1BB-DFAA9065D1AA}"/>
              </a:ext>
            </a:extLst>
          </p:cNvPr>
          <p:cNvSpPr>
            <a:spLocks noGrp="1"/>
          </p:cNvSpPr>
          <p:nvPr>
            <p:ph idx="1"/>
          </p:nvPr>
        </p:nvSpPr>
        <p:spPr>
          <a:xfrm>
            <a:off x="1696454" y="1739623"/>
            <a:ext cx="9725525" cy="4020787"/>
          </a:xfrm>
        </p:spPr>
        <p:txBody>
          <a:bodyPr>
            <a:normAutofit/>
          </a:bodyPr>
          <a:lstStyle/>
          <a:p>
            <a:pPr algn="just"/>
            <a:r>
              <a:rPr lang="en-US" sz="2400" dirty="0">
                <a:latin typeface="Palatino" pitchFamily="2" charset="77"/>
                <a:ea typeface="Palatino" pitchFamily="2" charset="77"/>
              </a:rPr>
              <a:t>Expedited action now applies to cases with only monetary relief of $250,000 or less (used to be $100,000), </a:t>
            </a:r>
            <a:r>
              <a:rPr lang="en-US" sz="2400" u="sng" dirty="0">
                <a:latin typeface="Palatino" pitchFamily="2" charset="77"/>
                <a:ea typeface="Palatino" pitchFamily="2" charset="77"/>
              </a:rPr>
              <a:t>not including statutory damages, punitive damages, attorney’s fees and costs, or interest</a:t>
            </a:r>
          </a:p>
          <a:p>
            <a:pPr algn="just"/>
            <a:endParaRPr lang="en-US" sz="2400" b="1" dirty="0">
              <a:latin typeface="Palatino" pitchFamily="2" charset="77"/>
              <a:ea typeface="Palatino" pitchFamily="2" charset="77"/>
            </a:endParaRPr>
          </a:p>
          <a:p>
            <a:pPr algn="just"/>
            <a:r>
              <a:rPr lang="en-US" sz="2400" dirty="0">
                <a:latin typeface="Palatino" pitchFamily="2" charset="77"/>
                <a:ea typeface="Palatino" pitchFamily="2" charset="77"/>
              </a:rPr>
              <a:t>This cap is cumulative of </a:t>
            </a:r>
            <a:r>
              <a:rPr lang="en-US" sz="2400" b="1" i="1" dirty="0">
                <a:latin typeface="Palatino" pitchFamily="2" charset="77"/>
                <a:ea typeface="Palatino" pitchFamily="2" charset="77"/>
              </a:rPr>
              <a:t>all claimants’ statements of relief</a:t>
            </a:r>
          </a:p>
          <a:p>
            <a:pPr algn="just"/>
            <a:endParaRPr lang="en-US" sz="2400" b="1" i="1" dirty="0">
              <a:latin typeface="Palatino" pitchFamily="2" charset="77"/>
              <a:ea typeface="Palatino" pitchFamily="2" charset="77"/>
            </a:endParaRPr>
          </a:p>
          <a:p>
            <a:pPr algn="just"/>
            <a:r>
              <a:rPr lang="en-US" sz="2400" dirty="0">
                <a:latin typeface="Palatino" pitchFamily="2" charset="77"/>
                <a:ea typeface="Palatino" pitchFamily="2" charset="77"/>
              </a:rPr>
              <a:t>Cases governed by the Family Code, the Property Code, the Tax Code, or CPRC Chapter 74 are </a:t>
            </a:r>
            <a:r>
              <a:rPr lang="en-US" sz="2400" u="sng" dirty="0">
                <a:latin typeface="Palatino" pitchFamily="2" charset="77"/>
                <a:ea typeface="Palatino" pitchFamily="2" charset="77"/>
              </a:rPr>
              <a:t>no longer excluded</a:t>
            </a:r>
            <a:r>
              <a:rPr lang="en-US" sz="2400" dirty="0">
                <a:latin typeface="Palatino" pitchFamily="2" charset="77"/>
                <a:ea typeface="Palatino" pitchFamily="2" charset="77"/>
              </a:rPr>
              <a:t> from he expedited actions process</a:t>
            </a:r>
            <a:endParaRPr lang="en-US" sz="2400" b="1" i="1" dirty="0">
              <a:latin typeface="Palatino" pitchFamily="2" charset="77"/>
              <a:ea typeface="Palatino" pitchFamily="2" charset="77"/>
            </a:endParaRPr>
          </a:p>
        </p:txBody>
      </p:sp>
    </p:spTree>
    <p:extLst>
      <p:ext uri="{BB962C8B-B14F-4D97-AF65-F5344CB8AC3E}">
        <p14:creationId xmlns:p14="http://schemas.microsoft.com/office/powerpoint/2010/main" val="3899378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44E8C-A313-2148-87F7-08860B123E12}"/>
              </a:ext>
            </a:extLst>
          </p:cNvPr>
          <p:cNvSpPr>
            <a:spLocks noGrp="1"/>
          </p:cNvSpPr>
          <p:nvPr>
            <p:ph type="title"/>
          </p:nvPr>
        </p:nvSpPr>
        <p:spPr>
          <a:xfrm>
            <a:off x="1660595" y="408957"/>
            <a:ext cx="8911687" cy="1280890"/>
          </a:xfrm>
        </p:spPr>
        <p:txBody>
          <a:bodyPr/>
          <a:lstStyle/>
          <a:p>
            <a:r>
              <a:rPr lang="en-US" dirty="0">
                <a:latin typeface="Palatino" pitchFamily="2" charset="77"/>
                <a:ea typeface="Palatino" pitchFamily="2" charset="77"/>
              </a:rPr>
              <a:t>RULE 169. EXPEDITED ACTIONS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4F777A69-3D0A-7046-990B-DCF0F689BFE3}"/>
              </a:ext>
            </a:extLst>
          </p:cNvPr>
          <p:cNvSpPr>
            <a:spLocks noGrp="1"/>
          </p:cNvSpPr>
          <p:nvPr>
            <p:ph idx="1"/>
          </p:nvPr>
        </p:nvSpPr>
        <p:spPr>
          <a:xfrm>
            <a:off x="1658738" y="1743399"/>
            <a:ext cx="8915400" cy="3777622"/>
          </a:xfrm>
        </p:spPr>
        <p:txBody>
          <a:bodyPr>
            <a:normAutofit/>
          </a:bodyPr>
          <a:lstStyle/>
          <a:p>
            <a:pPr algn="just"/>
            <a:r>
              <a:rPr lang="en-US" sz="2400" dirty="0">
                <a:latin typeface="Palatino" pitchFamily="2" charset="77"/>
                <a:ea typeface="Palatino" pitchFamily="2" charset="77"/>
              </a:rPr>
              <a:t>Because interest, statutory or punitive damages and penalties, and attorney fees and costs are </a:t>
            </a:r>
            <a:r>
              <a:rPr lang="en-US" sz="2400" u="sng" dirty="0">
                <a:latin typeface="Palatino" pitchFamily="2" charset="77"/>
                <a:ea typeface="Palatino" pitchFamily="2" charset="77"/>
              </a:rPr>
              <a:t>not included</a:t>
            </a:r>
            <a:r>
              <a:rPr lang="en-US" sz="2400" dirty="0">
                <a:latin typeface="Palatino" pitchFamily="2" charset="77"/>
                <a:ea typeface="Palatino" pitchFamily="2" charset="77"/>
              </a:rPr>
              <a:t>, plaintiffs can plead for an amount much higher than $250,000 and still have an expedited action with Level 1 Discovery</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Plaintiffs could also plead larger amounts to cross the $250,000 line in order to have more extensive discovery</a:t>
            </a:r>
          </a:p>
        </p:txBody>
      </p:sp>
    </p:spTree>
    <p:extLst>
      <p:ext uri="{BB962C8B-B14F-4D97-AF65-F5344CB8AC3E}">
        <p14:creationId xmlns:p14="http://schemas.microsoft.com/office/powerpoint/2010/main" val="3059413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A5FEE-674C-F64B-A48E-B0150AA3F61C}"/>
              </a:ext>
            </a:extLst>
          </p:cNvPr>
          <p:cNvSpPr>
            <a:spLocks noGrp="1"/>
          </p:cNvSpPr>
          <p:nvPr>
            <p:ph type="title"/>
          </p:nvPr>
        </p:nvSpPr>
        <p:spPr>
          <a:xfrm>
            <a:off x="1559454" y="204426"/>
            <a:ext cx="10600462" cy="1280890"/>
          </a:xfrm>
        </p:spPr>
        <p:txBody>
          <a:bodyPr>
            <a:normAutofit/>
          </a:bodyPr>
          <a:lstStyle/>
          <a:p>
            <a:r>
              <a:rPr lang="en-US" sz="3300" dirty="0">
                <a:latin typeface="Palatino" pitchFamily="2" charset="77"/>
                <a:ea typeface="Palatino" pitchFamily="2" charset="77"/>
              </a:rPr>
              <a:t>RULE 190. DISCOVERY LIMITATIONS: </a:t>
            </a:r>
            <a:r>
              <a:rPr lang="en-US" sz="3300" dirty="0">
                <a:solidFill>
                  <a:schemeClr val="tx1">
                    <a:lumMod val="85000"/>
                  </a:schemeClr>
                </a:solidFill>
                <a:latin typeface="Palatino" pitchFamily="2" charset="77"/>
                <a:ea typeface="Palatino" pitchFamily="2" charset="77"/>
              </a:rPr>
              <a:t>THEN V. NOW</a:t>
            </a:r>
            <a:endParaRPr lang="en-US" sz="3300" dirty="0">
              <a:solidFill>
                <a:schemeClr val="tx1">
                  <a:lumMod val="85000"/>
                </a:schemeClr>
              </a:solidFill>
            </a:endParaRPr>
          </a:p>
        </p:txBody>
      </p:sp>
      <p:pic>
        <p:nvPicPr>
          <p:cNvPr id="5" name="Content Placeholder 4">
            <a:extLst>
              <a:ext uri="{FF2B5EF4-FFF2-40B4-BE49-F238E27FC236}">
                <a16:creationId xmlns:a16="http://schemas.microsoft.com/office/drawing/2014/main" id="{66498AB6-F4BE-AF4B-8C44-31F3712C090D}"/>
              </a:ext>
            </a:extLst>
          </p:cNvPr>
          <p:cNvPicPr>
            <a:picLocks noGrp="1" noChangeAspect="1"/>
          </p:cNvPicPr>
          <p:nvPr>
            <p:ph idx="1"/>
          </p:nvPr>
        </p:nvPicPr>
        <p:blipFill>
          <a:blip r:embed="rId2"/>
          <a:stretch>
            <a:fillRect/>
          </a:stretch>
        </p:blipFill>
        <p:spPr>
          <a:xfrm>
            <a:off x="7156989" y="828829"/>
            <a:ext cx="4308102" cy="5760720"/>
          </a:xfrm>
        </p:spPr>
      </p:pic>
      <p:pic>
        <p:nvPicPr>
          <p:cNvPr id="7" name="Picture 6">
            <a:extLst>
              <a:ext uri="{FF2B5EF4-FFF2-40B4-BE49-F238E27FC236}">
                <a16:creationId xmlns:a16="http://schemas.microsoft.com/office/drawing/2014/main" id="{1E69522C-340A-6248-90F3-D49170AA8EF2}"/>
              </a:ext>
            </a:extLst>
          </p:cNvPr>
          <p:cNvPicPr>
            <a:picLocks noChangeAspect="1"/>
          </p:cNvPicPr>
          <p:nvPr/>
        </p:nvPicPr>
        <p:blipFill>
          <a:blip r:embed="rId3"/>
          <a:stretch>
            <a:fillRect/>
          </a:stretch>
        </p:blipFill>
        <p:spPr>
          <a:xfrm>
            <a:off x="2248982" y="828829"/>
            <a:ext cx="4610703" cy="5760720"/>
          </a:xfrm>
          <a:prstGeom prst="rect">
            <a:avLst/>
          </a:prstGeom>
        </p:spPr>
      </p:pic>
    </p:spTree>
    <p:extLst>
      <p:ext uri="{BB962C8B-B14F-4D97-AF65-F5344CB8AC3E}">
        <p14:creationId xmlns:p14="http://schemas.microsoft.com/office/powerpoint/2010/main" val="4356808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83F49-3F2D-754C-8D56-9901A8A858C2}"/>
              </a:ext>
            </a:extLst>
          </p:cNvPr>
          <p:cNvSpPr>
            <a:spLocks noGrp="1"/>
          </p:cNvSpPr>
          <p:nvPr>
            <p:ph type="title"/>
          </p:nvPr>
        </p:nvSpPr>
        <p:spPr>
          <a:xfrm>
            <a:off x="1678525" y="408958"/>
            <a:ext cx="8911687" cy="1280890"/>
          </a:xfrm>
        </p:spPr>
        <p:txBody>
          <a:bodyPr/>
          <a:lstStyle/>
          <a:p>
            <a:r>
              <a:rPr lang="en-US" dirty="0">
                <a:latin typeface="Palatino" pitchFamily="2" charset="77"/>
                <a:ea typeface="Palatino" pitchFamily="2" charset="77"/>
              </a:rPr>
              <a:t>RULE 190. DISCOVERY LIMITATIONS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40F569ED-E783-EF4C-ACCD-637DC572B122}"/>
              </a:ext>
            </a:extLst>
          </p:cNvPr>
          <p:cNvSpPr>
            <a:spLocks noGrp="1"/>
          </p:cNvSpPr>
          <p:nvPr>
            <p:ph idx="1"/>
          </p:nvPr>
        </p:nvSpPr>
        <p:spPr>
          <a:xfrm>
            <a:off x="1678525" y="1689847"/>
            <a:ext cx="9826087" cy="4739528"/>
          </a:xfrm>
        </p:spPr>
        <p:txBody>
          <a:bodyPr>
            <a:normAutofit lnSpcReduction="10000"/>
          </a:bodyPr>
          <a:lstStyle/>
          <a:p>
            <a:pPr algn="just"/>
            <a:r>
              <a:rPr lang="en-US" sz="2400" dirty="0">
                <a:latin typeface="Palatino" pitchFamily="2" charset="77"/>
                <a:ea typeface="Palatino" pitchFamily="2" charset="77"/>
              </a:rPr>
              <a:t>Level 1: </a:t>
            </a:r>
          </a:p>
          <a:p>
            <a:pPr lvl="1" algn="just"/>
            <a:r>
              <a:rPr lang="en-US" sz="2200" dirty="0">
                <a:latin typeface="Palatino" pitchFamily="2" charset="77"/>
                <a:ea typeface="Palatino" pitchFamily="2" charset="77"/>
              </a:rPr>
              <a:t>Expedited Actions and divorces involving $250,000 or less </a:t>
            </a:r>
          </a:p>
          <a:p>
            <a:pPr lvl="1" algn="just"/>
            <a:r>
              <a:rPr lang="en-US" sz="2200" u="sng" dirty="0">
                <a:latin typeface="Palatino" pitchFamily="2" charset="77"/>
                <a:ea typeface="Palatino" pitchFamily="2" charset="77"/>
              </a:rPr>
              <a:t>Discovery begins when initial disclosures are due</a:t>
            </a:r>
            <a:r>
              <a:rPr lang="en-US" sz="2200" dirty="0">
                <a:latin typeface="Palatino" pitchFamily="2" charset="77"/>
                <a:ea typeface="Palatino" pitchFamily="2" charset="77"/>
              </a:rPr>
              <a:t> (discussed in Rule 194) instead of when the suit is filed and lasts 180 days</a:t>
            </a:r>
          </a:p>
          <a:p>
            <a:pPr lvl="1" algn="just"/>
            <a:r>
              <a:rPr lang="en-US" sz="2200" dirty="0">
                <a:latin typeface="Palatino" pitchFamily="2" charset="77"/>
                <a:ea typeface="Palatino" pitchFamily="2" charset="77"/>
              </a:rPr>
              <a:t>20 hours of depositions instead of six</a:t>
            </a:r>
          </a:p>
          <a:p>
            <a:pPr algn="just"/>
            <a:r>
              <a:rPr lang="en-US" sz="2400" dirty="0">
                <a:latin typeface="Palatino" pitchFamily="2" charset="77"/>
                <a:ea typeface="Palatino" pitchFamily="2" charset="77"/>
              </a:rPr>
              <a:t>Level 2: </a:t>
            </a:r>
          </a:p>
          <a:p>
            <a:pPr lvl="1" algn="just"/>
            <a:r>
              <a:rPr lang="en-US" sz="2200" u="sng" dirty="0">
                <a:latin typeface="Palatino" pitchFamily="2" charset="77"/>
                <a:ea typeface="Palatino" pitchFamily="2" charset="77"/>
              </a:rPr>
              <a:t>Discovery begins when initial disclosures are due</a:t>
            </a:r>
            <a:r>
              <a:rPr lang="en-US" sz="2200" dirty="0">
                <a:latin typeface="Palatino" pitchFamily="2" charset="77"/>
                <a:ea typeface="Palatino" pitchFamily="2" charset="77"/>
              </a:rPr>
              <a:t> (discussed in Rule 194) instead of when the suit is filed and continues until the earlier of 30 days before the trial date, or nine months after initial disclosures are due</a:t>
            </a:r>
          </a:p>
          <a:p>
            <a:pPr algn="just"/>
            <a:r>
              <a:rPr lang="en-US" sz="2400" dirty="0">
                <a:latin typeface="Palatino" pitchFamily="2" charset="77"/>
                <a:ea typeface="Palatino" pitchFamily="2" charset="77"/>
              </a:rPr>
              <a:t>Level 3: </a:t>
            </a:r>
          </a:p>
          <a:p>
            <a:pPr lvl="1" algn="just"/>
            <a:r>
              <a:rPr lang="en-US" sz="2200" dirty="0">
                <a:latin typeface="Palatino" pitchFamily="2" charset="77"/>
                <a:ea typeface="Palatino" pitchFamily="2" charset="77"/>
              </a:rPr>
              <a:t>no changes to level 3</a:t>
            </a:r>
          </a:p>
        </p:txBody>
      </p:sp>
    </p:spTree>
    <p:extLst>
      <p:ext uri="{BB962C8B-B14F-4D97-AF65-F5344CB8AC3E}">
        <p14:creationId xmlns:p14="http://schemas.microsoft.com/office/powerpoint/2010/main" val="3273822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68AF-BC2D-0749-B2BE-4BAF909C322D}"/>
              </a:ext>
            </a:extLst>
          </p:cNvPr>
          <p:cNvSpPr>
            <a:spLocks noGrp="1"/>
          </p:cNvSpPr>
          <p:nvPr>
            <p:ph type="title"/>
          </p:nvPr>
        </p:nvSpPr>
        <p:spPr>
          <a:xfrm>
            <a:off x="1714384" y="373098"/>
            <a:ext cx="8911687" cy="1280890"/>
          </a:xfrm>
        </p:spPr>
        <p:txBody>
          <a:bodyPr/>
          <a:lstStyle/>
          <a:p>
            <a:r>
              <a:rPr lang="en-US" dirty="0">
                <a:latin typeface="Palatino" pitchFamily="2" charset="77"/>
                <a:ea typeface="Palatino" pitchFamily="2" charset="77"/>
              </a:rPr>
              <a:t>RULE 190. DISCOVERY LIMITATIONS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A615156B-4960-0340-AA3B-3FBC7CA0299D}"/>
              </a:ext>
            </a:extLst>
          </p:cNvPr>
          <p:cNvSpPr>
            <a:spLocks noGrp="1"/>
          </p:cNvSpPr>
          <p:nvPr>
            <p:ph idx="1"/>
          </p:nvPr>
        </p:nvSpPr>
        <p:spPr>
          <a:xfrm>
            <a:off x="1714384" y="1653988"/>
            <a:ext cx="8915400" cy="3961000"/>
          </a:xfrm>
        </p:spPr>
        <p:txBody>
          <a:bodyPr>
            <a:normAutofit/>
          </a:bodyPr>
          <a:lstStyle/>
          <a:p>
            <a:pPr algn="just"/>
            <a:r>
              <a:rPr lang="en-US" sz="2400" u="sng" dirty="0">
                <a:latin typeface="Palatino" pitchFamily="2" charset="77"/>
                <a:ea typeface="Palatino" pitchFamily="2" charset="77"/>
              </a:rPr>
              <a:t>Discovery of any kind cannot be served with the petition anymore</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Hours of deposition time have significantly increased for Level 1 discovery (20 hours now per side)</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Level 2 discovery ends either 30 days before trial or 9 months after initial disclosures are due, not the first written discovery response or oral deposition</a:t>
            </a:r>
          </a:p>
        </p:txBody>
      </p:sp>
    </p:spTree>
    <p:extLst>
      <p:ext uri="{BB962C8B-B14F-4D97-AF65-F5344CB8AC3E}">
        <p14:creationId xmlns:p14="http://schemas.microsoft.com/office/powerpoint/2010/main" val="1707929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A196D-369A-5344-B54E-53CA77BBD764}"/>
              </a:ext>
            </a:extLst>
          </p:cNvPr>
          <p:cNvSpPr>
            <a:spLocks noGrp="1"/>
          </p:cNvSpPr>
          <p:nvPr>
            <p:ph type="title"/>
          </p:nvPr>
        </p:nvSpPr>
        <p:spPr>
          <a:xfrm>
            <a:off x="1588169" y="142846"/>
            <a:ext cx="10539663" cy="1280890"/>
          </a:xfrm>
        </p:spPr>
        <p:txBody>
          <a:bodyPr>
            <a:normAutofit/>
          </a:bodyPr>
          <a:lstStyle/>
          <a:p>
            <a:r>
              <a:rPr lang="en-US" sz="3300" dirty="0">
                <a:latin typeface="Palatino" pitchFamily="2" charset="77"/>
                <a:ea typeface="Palatino" pitchFamily="2" charset="77"/>
              </a:rPr>
              <a:t>RULE 192. PERMISSIBLE DISCOVERY: </a:t>
            </a:r>
            <a:r>
              <a:rPr lang="en-US" sz="3300" dirty="0">
                <a:solidFill>
                  <a:schemeClr val="tx1">
                    <a:lumMod val="85000"/>
                  </a:schemeClr>
                </a:solidFill>
                <a:latin typeface="Palatino" pitchFamily="2" charset="77"/>
                <a:ea typeface="Palatino" pitchFamily="2" charset="77"/>
              </a:rPr>
              <a:t>THEN V. NOW</a:t>
            </a:r>
            <a:endParaRPr lang="en-US" sz="3300" dirty="0">
              <a:solidFill>
                <a:schemeClr val="tx1">
                  <a:lumMod val="85000"/>
                </a:schemeClr>
              </a:solidFill>
            </a:endParaRPr>
          </a:p>
        </p:txBody>
      </p:sp>
      <p:pic>
        <p:nvPicPr>
          <p:cNvPr id="5" name="Picture 4">
            <a:extLst>
              <a:ext uri="{FF2B5EF4-FFF2-40B4-BE49-F238E27FC236}">
                <a16:creationId xmlns:a16="http://schemas.microsoft.com/office/drawing/2014/main" id="{79C97C14-0927-5746-92E1-05D7686ADBA0}"/>
              </a:ext>
            </a:extLst>
          </p:cNvPr>
          <p:cNvPicPr>
            <a:picLocks noChangeAspect="1"/>
          </p:cNvPicPr>
          <p:nvPr/>
        </p:nvPicPr>
        <p:blipFill>
          <a:blip r:embed="rId2"/>
          <a:stretch>
            <a:fillRect/>
          </a:stretch>
        </p:blipFill>
        <p:spPr>
          <a:xfrm>
            <a:off x="4102866" y="751207"/>
            <a:ext cx="5510268" cy="5906266"/>
          </a:xfrm>
          <a:prstGeom prst="rect">
            <a:avLst/>
          </a:prstGeom>
        </p:spPr>
      </p:pic>
    </p:spTree>
    <p:extLst>
      <p:ext uri="{BB962C8B-B14F-4D97-AF65-F5344CB8AC3E}">
        <p14:creationId xmlns:p14="http://schemas.microsoft.com/office/powerpoint/2010/main" val="899492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2C2DF-09C7-EC49-9480-4B8958880B1B}"/>
              </a:ext>
            </a:extLst>
          </p:cNvPr>
          <p:cNvSpPr>
            <a:spLocks noGrp="1"/>
          </p:cNvSpPr>
          <p:nvPr>
            <p:ph type="title"/>
          </p:nvPr>
        </p:nvSpPr>
        <p:spPr>
          <a:xfrm>
            <a:off x="1750243" y="426887"/>
            <a:ext cx="8911687" cy="1280890"/>
          </a:xfrm>
        </p:spPr>
        <p:txBody>
          <a:bodyPr/>
          <a:lstStyle/>
          <a:p>
            <a:r>
              <a:rPr lang="en-US" dirty="0">
                <a:latin typeface="Palatino" pitchFamily="2" charset="77"/>
                <a:ea typeface="Palatino" pitchFamily="2" charset="77"/>
              </a:rPr>
              <a:t>RULE 192. PERMISSIBLE DISCOVERY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93617363-C3B7-8644-9910-46725C1554FA}"/>
              </a:ext>
            </a:extLst>
          </p:cNvPr>
          <p:cNvSpPr>
            <a:spLocks noGrp="1"/>
          </p:cNvSpPr>
          <p:nvPr>
            <p:ph idx="1"/>
          </p:nvPr>
        </p:nvSpPr>
        <p:spPr>
          <a:xfrm>
            <a:off x="1750243" y="1707777"/>
            <a:ext cx="8915400" cy="3777622"/>
          </a:xfrm>
        </p:spPr>
        <p:txBody>
          <a:bodyPr>
            <a:normAutofit/>
          </a:bodyPr>
          <a:lstStyle/>
          <a:p>
            <a:pPr algn="just"/>
            <a:r>
              <a:rPr lang="en-US" sz="2400" dirty="0">
                <a:latin typeface="Palatino" pitchFamily="2" charset="77"/>
                <a:ea typeface="Palatino" pitchFamily="2" charset="77"/>
              </a:rPr>
              <a:t>Requests for disclosure are now </a:t>
            </a:r>
            <a:r>
              <a:rPr lang="en-US" sz="2400" u="sng" dirty="0">
                <a:latin typeface="Palatino" pitchFamily="2" charset="77"/>
                <a:ea typeface="Palatino" pitchFamily="2" charset="77"/>
              </a:rPr>
              <a:t>required disclosures</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Unless otherwise agreed to or ordered by the court, neither party can serve discovery until the other party’s initial disclosures are due</a:t>
            </a:r>
          </a:p>
        </p:txBody>
      </p:sp>
    </p:spTree>
    <p:extLst>
      <p:ext uri="{BB962C8B-B14F-4D97-AF65-F5344CB8AC3E}">
        <p14:creationId xmlns:p14="http://schemas.microsoft.com/office/powerpoint/2010/main" val="24677928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C5175-7D08-3640-B277-9A0DF8F54B7A}"/>
              </a:ext>
            </a:extLst>
          </p:cNvPr>
          <p:cNvSpPr>
            <a:spLocks noGrp="1"/>
          </p:cNvSpPr>
          <p:nvPr>
            <p:ph type="title"/>
          </p:nvPr>
        </p:nvSpPr>
        <p:spPr>
          <a:xfrm>
            <a:off x="1696454" y="408957"/>
            <a:ext cx="8911687" cy="1280890"/>
          </a:xfrm>
        </p:spPr>
        <p:txBody>
          <a:bodyPr/>
          <a:lstStyle/>
          <a:p>
            <a:r>
              <a:rPr lang="en-US" dirty="0">
                <a:latin typeface="Palatino" pitchFamily="2" charset="77"/>
                <a:ea typeface="Palatino" pitchFamily="2" charset="77"/>
              </a:rPr>
              <a:t>RULE 192. PERMISSIBLE DISCOVERY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6F2A83F8-3242-6044-B0E0-45676A6F4C90}"/>
              </a:ext>
            </a:extLst>
          </p:cNvPr>
          <p:cNvSpPr>
            <a:spLocks noGrp="1"/>
          </p:cNvSpPr>
          <p:nvPr>
            <p:ph idx="1"/>
          </p:nvPr>
        </p:nvSpPr>
        <p:spPr>
          <a:xfrm>
            <a:off x="1696454" y="1689847"/>
            <a:ext cx="8915400" cy="3777622"/>
          </a:xfrm>
        </p:spPr>
        <p:txBody>
          <a:bodyPr>
            <a:normAutofit/>
          </a:bodyPr>
          <a:lstStyle/>
          <a:p>
            <a:pPr algn="just"/>
            <a:r>
              <a:rPr lang="en-US" sz="2400" dirty="0">
                <a:latin typeface="Palatino" pitchFamily="2" charset="77"/>
                <a:ea typeface="Palatino" pitchFamily="2" charset="77"/>
              </a:rPr>
              <a:t>Other party’s </a:t>
            </a:r>
            <a:r>
              <a:rPr lang="en-US" sz="2400" u="sng" dirty="0">
                <a:latin typeface="Palatino" pitchFamily="2" charset="77"/>
                <a:ea typeface="Palatino" pitchFamily="2" charset="77"/>
              </a:rPr>
              <a:t>initial disclosures deadline must pass</a:t>
            </a:r>
            <a:r>
              <a:rPr lang="en-US" sz="2400" dirty="0">
                <a:latin typeface="Palatino" pitchFamily="2" charset="77"/>
                <a:ea typeface="Palatino" pitchFamily="2" charset="77"/>
              </a:rPr>
              <a:t> before you can serve discovery</a:t>
            </a:r>
          </a:p>
          <a:p>
            <a:pPr algn="just"/>
            <a:endParaRPr lang="en-US" sz="2400" dirty="0">
              <a:latin typeface="Palatino" pitchFamily="2" charset="77"/>
              <a:ea typeface="Palatino" pitchFamily="2" charset="77"/>
            </a:endParaRPr>
          </a:p>
          <a:p>
            <a:pPr algn="just"/>
            <a:r>
              <a:rPr lang="en-US" sz="2400" dirty="0">
                <a:latin typeface="Palatino" pitchFamily="2" charset="77"/>
                <a:ea typeface="Palatino" pitchFamily="2" charset="77"/>
              </a:rPr>
              <a:t>Disclosures are now required</a:t>
            </a:r>
          </a:p>
        </p:txBody>
      </p:sp>
    </p:spTree>
    <p:extLst>
      <p:ext uri="{BB962C8B-B14F-4D97-AF65-F5344CB8AC3E}">
        <p14:creationId xmlns:p14="http://schemas.microsoft.com/office/powerpoint/2010/main" val="3657524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8D429-728D-244D-83B9-2270AF953435}"/>
              </a:ext>
            </a:extLst>
          </p:cNvPr>
          <p:cNvSpPr>
            <a:spLocks noGrp="1"/>
          </p:cNvSpPr>
          <p:nvPr>
            <p:ph type="title"/>
          </p:nvPr>
        </p:nvSpPr>
        <p:spPr>
          <a:xfrm>
            <a:off x="1524001" y="190976"/>
            <a:ext cx="10668000" cy="1280890"/>
          </a:xfrm>
        </p:spPr>
        <p:txBody>
          <a:bodyPr/>
          <a:lstStyle/>
          <a:p>
            <a:r>
              <a:rPr lang="en-US" dirty="0">
                <a:latin typeface="Palatino" pitchFamily="2" charset="77"/>
                <a:ea typeface="Palatino" pitchFamily="2" charset="77"/>
              </a:rPr>
              <a:t>RULE 193. WRITTEN DISCOVERY: </a:t>
            </a:r>
            <a:r>
              <a:rPr lang="en-US" dirty="0">
                <a:solidFill>
                  <a:schemeClr val="tx1">
                    <a:lumMod val="85000"/>
                  </a:schemeClr>
                </a:solidFill>
                <a:latin typeface="Palatino" pitchFamily="2" charset="77"/>
                <a:ea typeface="Palatino" pitchFamily="2" charset="77"/>
              </a:rPr>
              <a:t>THEN V. NOW</a:t>
            </a:r>
            <a:endParaRPr lang="en-US" dirty="0">
              <a:solidFill>
                <a:schemeClr val="tx1">
                  <a:lumMod val="85000"/>
                </a:schemeClr>
              </a:solidFill>
            </a:endParaRPr>
          </a:p>
        </p:txBody>
      </p:sp>
      <p:pic>
        <p:nvPicPr>
          <p:cNvPr id="5" name="Picture 4">
            <a:extLst>
              <a:ext uri="{FF2B5EF4-FFF2-40B4-BE49-F238E27FC236}">
                <a16:creationId xmlns:a16="http://schemas.microsoft.com/office/drawing/2014/main" id="{A0BB9120-71B7-2C43-9749-A80A933D5D89}"/>
              </a:ext>
            </a:extLst>
          </p:cNvPr>
          <p:cNvPicPr>
            <a:picLocks noChangeAspect="1"/>
          </p:cNvPicPr>
          <p:nvPr/>
        </p:nvPicPr>
        <p:blipFill>
          <a:blip r:embed="rId2"/>
          <a:stretch>
            <a:fillRect/>
          </a:stretch>
        </p:blipFill>
        <p:spPr>
          <a:xfrm>
            <a:off x="7094267" y="770021"/>
            <a:ext cx="4496659" cy="5943600"/>
          </a:xfrm>
          <a:prstGeom prst="rect">
            <a:avLst/>
          </a:prstGeom>
        </p:spPr>
      </p:pic>
      <p:pic>
        <p:nvPicPr>
          <p:cNvPr id="7" name="Picture 6">
            <a:extLst>
              <a:ext uri="{FF2B5EF4-FFF2-40B4-BE49-F238E27FC236}">
                <a16:creationId xmlns:a16="http://schemas.microsoft.com/office/drawing/2014/main" id="{E2826351-ECB9-2545-A310-E8CAACC3A0A0}"/>
              </a:ext>
            </a:extLst>
          </p:cNvPr>
          <p:cNvPicPr>
            <a:picLocks noChangeAspect="1"/>
          </p:cNvPicPr>
          <p:nvPr/>
        </p:nvPicPr>
        <p:blipFill>
          <a:blip r:embed="rId3"/>
          <a:stretch>
            <a:fillRect/>
          </a:stretch>
        </p:blipFill>
        <p:spPr>
          <a:xfrm>
            <a:off x="2466321" y="770021"/>
            <a:ext cx="4455848" cy="5943600"/>
          </a:xfrm>
          <a:prstGeom prst="rect">
            <a:avLst/>
          </a:prstGeom>
        </p:spPr>
      </p:pic>
    </p:spTree>
    <p:extLst>
      <p:ext uri="{BB962C8B-B14F-4D97-AF65-F5344CB8AC3E}">
        <p14:creationId xmlns:p14="http://schemas.microsoft.com/office/powerpoint/2010/main" val="37374953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D76B0-137A-6A4E-BF1B-0D8DB342F4DE}"/>
              </a:ext>
            </a:extLst>
          </p:cNvPr>
          <p:cNvSpPr>
            <a:spLocks noGrp="1"/>
          </p:cNvSpPr>
          <p:nvPr>
            <p:ph type="title"/>
          </p:nvPr>
        </p:nvSpPr>
        <p:spPr>
          <a:xfrm>
            <a:off x="1678525" y="408958"/>
            <a:ext cx="8911687" cy="1280890"/>
          </a:xfrm>
        </p:spPr>
        <p:txBody>
          <a:bodyPr/>
          <a:lstStyle/>
          <a:p>
            <a:r>
              <a:rPr lang="en-US" dirty="0">
                <a:latin typeface="Palatino" pitchFamily="2" charset="77"/>
                <a:ea typeface="Palatino" pitchFamily="2" charset="77"/>
              </a:rPr>
              <a:t>RULE 193. WRITTEN DISCOVERY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AE99D354-D2F4-A049-875D-E02D03F14267}"/>
              </a:ext>
            </a:extLst>
          </p:cNvPr>
          <p:cNvSpPr>
            <a:spLocks noGrp="1"/>
          </p:cNvSpPr>
          <p:nvPr>
            <p:ph idx="1"/>
          </p:nvPr>
        </p:nvSpPr>
        <p:spPr>
          <a:xfrm>
            <a:off x="1678525" y="1689848"/>
            <a:ext cx="8915400" cy="3777622"/>
          </a:xfrm>
        </p:spPr>
        <p:txBody>
          <a:bodyPr>
            <a:normAutofit/>
          </a:bodyPr>
          <a:lstStyle/>
          <a:p>
            <a:pPr algn="just"/>
            <a:r>
              <a:rPr lang="en-US" sz="2400" dirty="0">
                <a:latin typeface="Palatino" pitchFamily="2" charset="77"/>
                <a:ea typeface="Palatino" pitchFamily="2" charset="77"/>
              </a:rPr>
              <a:t>Now, </a:t>
            </a:r>
            <a:r>
              <a:rPr lang="en-US" sz="2400" u="sng" dirty="0">
                <a:latin typeface="Palatino" pitchFamily="2" charset="77"/>
                <a:ea typeface="Palatino" pitchFamily="2" charset="77"/>
              </a:rPr>
              <a:t>any party</a:t>
            </a:r>
            <a:r>
              <a:rPr lang="en-US" sz="2400" dirty="0">
                <a:latin typeface="Palatino" pitchFamily="2" charset="77"/>
                <a:ea typeface="Palatino" pitchFamily="2" charset="77"/>
              </a:rPr>
              <a:t> who has obtained privileged information or material must return it within 10 days or shorter if ordered by the court</a:t>
            </a:r>
          </a:p>
        </p:txBody>
      </p:sp>
    </p:spTree>
    <p:extLst>
      <p:ext uri="{BB962C8B-B14F-4D97-AF65-F5344CB8AC3E}">
        <p14:creationId xmlns:p14="http://schemas.microsoft.com/office/powerpoint/2010/main" val="4122739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4458F-724F-3941-8284-BA7D7A1411AF}"/>
              </a:ext>
            </a:extLst>
          </p:cNvPr>
          <p:cNvSpPr>
            <a:spLocks noGrp="1"/>
          </p:cNvSpPr>
          <p:nvPr>
            <p:ph type="title"/>
          </p:nvPr>
        </p:nvSpPr>
        <p:spPr>
          <a:xfrm>
            <a:off x="1678525" y="408957"/>
            <a:ext cx="8911687" cy="1280890"/>
          </a:xfrm>
        </p:spPr>
        <p:txBody>
          <a:bodyPr/>
          <a:lstStyle/>
          <a:p>
            <a:r>
              <a:rPr lang="en-US" dirty="0">
                <a:latin typeface="Palatino" pitchFamily="2" charset="77"/>
                <a:ea typeface="Palatino" pitchFamily="2" charset="77"/>
              </a:rPr>
              <a:t>RULE 193. WRITTEN DISCOVERY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D27EDEC7-D570-334F-AB5A-2BA2333E378B}"/>
              </a:ext>
            </a:extLst>
          </p:cNvPr>
          <p:cNvSpPr>
            <a:spLocks noGrp="1"/>
          </p:cNvSpPr>
          <p:nvPr>
            <p:ph idx="1"/>
          </p:nvPr>
        </p:nvSpPr>
        <p:spPr>
          <a:xfrm>
            <a:off x="1674812" y="1689847"/>
            <a:ext cx="8915400" cy="3777622"/>
          </a:xfrm>
        </p:spPr>
        <p:txBody>
          <a:bodyPr>
            <a:normAutofit/>
          </a:bodyPr>
          <a:lstStyle/>
          <a:p>
            <a:pPr algn="just"/>
            <a:r>
              <a:rPr lang="en-US" sz="2400" dirty="0">
                <a:latin typeface="Palatino" pitchFamily="2" charset="77"/>
                <a:ea typeface="Palatino" pitchFamily="2" charset="77"/>
              </a:rPr>
              <a:t>Privileged information must be returned no matter who received that information</a:t>
            </a:r>
          </a:p>
        </p:txBody>
      </p:sp>
    </p:spTree>
    <p:extLst>
      <p:ext uri="{BB962C8B-B14F-4D97-AF65-F5344CB8AC3E}">
        <p14:creationId xmlns:p14="http://schemas.microsoft.com/office/powerpoint/2010/main" val="442720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D26AF-1DBF-7343-90C8-6A39A6539A19}"/>
              </a:ext>
            </a:extLst>
          </p:cNvPr>
          <p:cNvSpPr>
            <a:spLocks noGrp="1"/>
          </p:cNvSpPr>
          <p:nvPr>
            <p:ph type="title"/>
          </p:nvPr>
        </p:nvSpPr>
        <p:spPr>
          <a:xfrm>
            <a:off x="1740667" y="315637"/>
            <a:ext cx="10190602" cy="775033"/>
          </a:xfrm>
        </p:spPr>
        <p:txBody>
          <a:bodyPr>
            <a:normAutofit/>
          </a:bodyPr>
          <a:lstStyle/>
          <a:p>
            <a:r>
              <a:rPr lang="en-US" sz="3200" dirty="0">
                <a:latin typeface="Palatino" pitchFamily="2" charset="77"/>
                <a:ea typeface="Palatino" pitchFamily="2" charset="77"/>
              </a:rPr>
              <a:t>RULE 194. REQUIRED DISCLOSURES: </a:t>
            </a:r>
            <a:r>
              <a:rPr lang="en-US" sz="3200" dirty="0">
                <a:solidFill>
                  <a:schemeClr val="tx1">
                    <a:lumMod val="85000"/>
                  </a:schemeClr>
                </a:solidFill>
                <a:latin typeface="Palatino" pitchFamily="2" charset="77"/>
                <a:ea typeface="Palatino" pitchFamily="2" charset="77"/>
              </a:rPr>
              <a:t>THEN V. NOW</a:t>
            </a:r>
            <a:endParaRPr lang="en-US" sz="3200" dirty="0">
              <a:solidFill>
                <a:schemeClr val="tx1">
                  <a:lumMod val="85000"/>
                </a:schemeClr>
              </a:solidFill>
            </a:endParaRPr>
          </a:p>
        </p:txBody>
      </p:sp>
      <p:pic>
        <p:nvPicPr>
          <p:cNvPr id="7" name="Picture 6">
            <a:extLst>
              <a:ext uri="{FF2B5EF4-FFF2-40B4-BE49-F238E27FC236}">
                <a16:creationId xmlns:a16="http://schemas.microsoft.com/office/drawing/2014/main" id="{F0C81437-7449-1A48-9A0C-D0068889CBA4}"/>
              </a:ext>
            </a:extLst>
          </p:cNvPr>
          <p:cNvPicPr>
            <a:picLocks noChangeAspect="1"/>
          </p:cNvPicPr>
          <p:nvPr/>
        </p:nvPicPr>
        <p:blipFill>
          <a:blip r:embed="rId2"/>
          <a:stretch>
            <a:fillRect/>
          </a:stretch>
        </p:blipFill>
        <p:spPr>
          <a:xfrm>
            <a:off x="6868036" y="879232"/>
            <a:ext cx="4459915" cy="5760720"/>
          </a:xfrm>
          <a:prstGeom prst="rect">
            <a:avLst/>
          </a:prstGeom>
        </p:spPr>
      </p:pic>
      <p:pic>
        <p:nvPicPr>
          <p:cNvPr id="4" name="Picture 3">
            <a:extLst>
              <a:ext uri="{FF2B5EF4-FFF2-40B4-BE49-F238E27FC236}">
                <a16:creationId xmlns:a16="http://schemas.microsoft.com/office/drawing/2014/main" id="{1C6AF33E-EC04-804D-A287-44544BC86262}"/>
              </a:ext>
            </a:extLst>
          </p:cNvPr>
          <p:cNvPicPr>
            <a:picLocks noChangeAspect="1"/>
          </p:cNvPicPr>
          <p:nvPr/>
        </p:nvPicPr>
        <p:blipFill>
          <a:blip r:embed="rId3"/>
          <a:stretch>
            <a:fillRect/>
          </a:stretch>
        </p:blipFill>
        <p:spPr>
          <a:xfrm>
            <a:off x="2444446" y="879232"/>
            <a:ext cx="4293869" cy="5760720"/>
          </a:xfrm>
          <a:prstGeom prst="rect">
            <a:avLst/>
          </a:prstGeom>
        </p:spPr>
      </p:pic>
    </p:spTree>
    <p:extLst>
      <p:ext uri="{BB962C8B-B14F-4D97-AF65-F5344CB8AC3E}">
        <p14:creationId xmlns:p14="http://schemas.microsoft.com/office/powerpoint/2010/main" val="3196097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F16E935-BB8D-3F44-ACCB-E7A645D0C5D4}"/>
              </a:ext>
            </a:extLst>
          </p:cNvPr>
          <p:cNvSpPr txBox="1">
            <a:spLocks/>
          </p:cNvSpPr>
          <p:nvPr/>
        </p:nvSpPr>
        <p:spPr>
          <a:xfrm>
            <a:off x="1740667" y="315637"/>
            <a:ext cx="10190602" cy="77503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a:latin typeface="Palatino" pitchFamily="2" charset="77"/>
                <a:ea typeface="Palatino" pitchFamily="2" charset="77"/>
              </a:rPr>
              <a:t>RULE 194. REQUIRED DISCLOSURES: </a:t>
            </a:r>
            <a:r>
              <a:rPr lang="en-US" sz="3200">
                <a:solidFill>
                  <a:schemeClr val="tx1">
                    <a:lumMod val="85000"/>
                  </a:schemeClr>
                </a:solidFill>
                <a:latin typeface="Palatino" pitchFamily="2" charset="77"/>
                <a:ea typeface="Palatino" pitchFamily="2" charset="77"/>
              </a:rPr>
              <a:t>THEN V. NOW</a:t>
            </a:r>
            <a:endParaRPr lang="en-US" sz="3200" dirty="0">
              <a:solidFill>
                <a:schemeClr val="tx1">
                  <a:lumMod val="85000"/>
                </a:schemeClr>
              </a:solidFill>
            </a:endParaRPr>
          </a:p>
        </p:txBody>
      </p:sp>
      <p:pic>
        <p:nvPicPr>
          <p:cNvPr id="3" name="Picture 2">
            <a:extLst>
              <a:ext uri="{FF2B5EF4-FFF2-40B4-BE49-F238E27FC236}">
                <a16:creationId xmlns:a16="http://schemas.microsoft.com/office/drawing/2014/main" id="{A12696B0-94E0-D04B-B199-37F4ED5AC1C4}"/>
              </a:ext>
            </a:extLst>
          </p:cNvPr>
          <p:cNvPicPr>
            <a:picLocks noChangeAspect="1"/>
          </p:cNvPicPr>
          <p:nvPr/>
        </p:nvPicPr>
        <p:blipFill>
          <a:blip r:embed="rId2"/>
          <a:stretch>
            <a:fillRect/>
          </a:stretch>
        </p:blipFill>
        <p:spPr>
          <a:xfrm>
            <a:off x="2262441" y="881350"/>
            <a:ext cx="4453511" cy="5760720"/>
          </a:xfrm>
          <a:prstGeom prst="rect">
            <a:avLst/>
          </a:prstGeom>
        </p:spPr>
      </p:pic>
      <p:pic>
        <p:nvPicPr>
          <p:cNvPr id="7" name="Picture 6">
            <a:extLst>
              <a:ext uri="{FF2B5EF4-FFF2-40B4-BE49-F238E27FC236}">
                <a16:creationId xmlns:a16="http://schemas.microsoft.com/office/drawing/2014/main" id="{FD86A08F-5C58-E441-AEC2-7D3B3BCECA86}"/>
              </a:ext>
            </a:extLst>
          </p:cNvPr>
          <p:cNvPicPr>
            <a:picLocks noChangeAspect="1"/>
          </p:cNvPicPr>
          <p:nvPr/>
        </p:nvPicPr>
        <p:blipFill>
          <a:blip r:embed="rId3"/>
          <a:stretch>
            <a:fillRect/>
          </a:stretch>
        </p:blipFill>
        <p:spPr>
          <a:xfrm>
            <a:off x="6835968" y="881350"/>
            <a:ext cx="4381882" cy="5486400"/>
          </a:xfrm>
          <a:prstGeom prst="rect">
            <a:avLst/>
          </a:prstGeom>
        </p:spPr>
      </p:pic>
    </p:spTree>
    <p:extLst>
      <p:ext uri="{BB962C8B-B14F-4D97-AF65-F5344CB8AC3E}">
        <p14:creationId xmlns:p14="http://schemas.microsoft.com/office/powerpoint/2010/main" val="16081696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7570A-70F5-BE40-90B4-DBCC01058E47}"/>
              </a:ext>
            </a:extLst>
          </p:cNvPr>
          <p:cNvSpPr>
            <a:spLocks noGrp="1"/>
          </p:cNvSpPr>
          <p:nvPr>
            <p:ph type="title"/>
          </p:nvPr>
        </p:nvSpPr>
        <p:spPr>
          <a:xfrm>
            <a:off x="1660596" y="391028"/>
            <a:ext cx="8911687" cy="1280890"/>
          </a:xfrm>
        </p:spPr>
        <p:txBody>
          <a:bodyPr/>
          <a:lstStyle/>
          <a:p>
            <a:r>
              <a:rPr lang="en-US" dirty="0">
                <a:latin typeface="Palatino" pitchFamily="2" charset="77"/>
                <a:ea typeface="Palatino" pitchFamily="2" charset="77"/>
              </a:rPr>
              <a:t>RULE 194. REQUIRED DISCLOSURES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1231DED3-9A56-8B42-A054-7979CD637089}"/>
              </a:ext>
            </a:extLst>
          </p:cNvPr>
          <p:cNvSpPr>
            <a:spLocks noGrp="1"/>
          </p:cNvSpPr>
          <p:nvPr>
            <p:ph idx="1"/>
          </p:nvPr>
        </p:nvSpPr>
        <p:spPr>
          <a:xfrm>
            <a:off x="1660596" y="1671918"/>
            <a:ext cx="10050141" cy="4857219"/>
          </a:xfrm>
        </p:spPr>
        <p:txBody>
          <a:bodyPr>
            <a:normAutofit lnSpcReduction="10000"/>
          </a:bodyPr>
          <a:lstStyle/>
          <a:p>
            <a:pPr algn="just"/>
            <a:r>
              <a:rPr lang="en-US" sz="2300" dirty="0">
                <a:latin typeface="Palatino" pitchFamily="2" charset="77"/>
                <a:ea typeface="Palatino" pitchFamily="2" charset="77"/>
              </a:rPr>
              <a:t>194.1 Duty to Disclose; Production</a:t>
            </a:r>
          </a:p>
          <a:p>
            <a:pPr lvl="1" algn="just"/>
            <a:r>
              <a:rPr lang="en-US" sz="2000" dirty="0">
                <a:latin typeface="Palatino" pitchFamily="2" charset="77"/>
                <a:ea typeface="Palatino" pitchFamily="2" charset="77"/>
              </a:rPr>
              <a:t>If responding party does not produce all responsive documents, etc. the response must state a reasonable time and method for the production of such items and must allow the requesting party a reasonable opportunity for inspection</a:t>
            </a:r>
          </a:p>
          <a:p>
            <a:pPr algn="just"/>
            <a:r>
              <a:rPr lang="en-US" sz="2300" dirty="0">
                <a:latin typeface="Palatino" pitchFamily="2" charset="77"/>
                <a:ea typeface="Palatino" pitchFamily="2" charset="77"/>
              </a:rPr>
              <a:t>194.2 Initial Disclosures</a:t>
            </a:r>
          </a:p>
          <a:p>
            <a:pPr lvl="1" algn="just"/>
            <a:r>
              <a:rPr lang="en-US" sz="2000" u="sng" dirty="0">
                <a:latin typeface="Palatino" pitchFamily="2" charset="77"/>
                <a:ea typeface="Palatino" pitchFamily="2" charset="77"/>
              </a:rPr>
              <a:t>Must be made within 30 days of filing the first answer </a:t>
            </a:r>
            <a:r>
              <a:rPr lang="en-US" sz="2000" dirty="0">
                <a:latin typeface="Palatino" pitchFamily="2" charset="77"/>
                <a:ea typeface="Palatino" pitchFamily="2" charset="77"/>
              </a:rPr>
              <a:t>unless otherwise agreed to or ordered by the court</a:t>
            </a:r>
          </a:p>
          <a:p>
            <a:pPr lvl="1" algn="just"/>
            <a:r>
              <a:rPr lang="en-US" sz="2000" dirty="0">
                <a:latin typeface="Palatino" pitchFamily="2" charset="77"/>
                <a:ea typeface="Palatino" pitchFamily="2" charset="77"/>
              </a:rPr>
              <a:t>Parties </a:t>
            </a:r>
            <a:r>
              <a:rPr lang="en-US" sz="2000" u="sng" dirty="0">
                <a:latin typeface="Palatino" pitchFamily="2" charset="77"/>
                <a:ea typeface="Palatino" pitchFamily="2" charset="77"/>
              </a:rPr>
              <a:t>must initially provide, without request</a:t>
            </a:r>
            <a:r>
              <a:rPr lang="en-US" sz="2000" dirty="0">
                <a:latin typeface="Palatino" pitchFamily="2" charset="77"/>
                <a:ea typeface="Palatino" pitchFamily="2" charset="77"/>
              </a:rPr>
              <a:t>, the amount and method of calculating damages, copies or descriptions all documents, information, and tangible things in it’s possession it may use to support claims or defenses, unless used solely for impeachment</a:t>
            </a:r>
          </a:p>
          <a:p>
            <a:pPr lvl="1" algn="just"/>
            <a:r>
              <a:rPr lang="en-US" sz="2000" dirty="0">
                <a:latin typeface="Palatino" pitchFamily="2" charset="77"/>
                <a:ea typeface="Palatino" pitchFamily="2" charset="77"/>
              </a:rPr>
              <a:t>Relevant exceptions are: actions for review on an administrative record, a forfeiture action arising from a state statute, a petition for habeas corpus, and an action on appeal from a justice court</a:t>
            </a:r>
          </a:p>
          <a:p>
            <a:pPr lvl="1" algn="just"/>
            <a:endParaRPr lang="en-US" sz="2200" dirty="0">
              <a:latin typeface="Palatino" pitchFamily="2" charset="77"/>
              <a:ea typeface="Palatino" pitchFamily="2" charset="77"/>
            </a:endParaRPr>
          </a:p>
        </p:txBody>
      </p:sp>
    </p:spTree>
    <p:extLst>
      <p:ext uri="{BB962C8B-B14F-4D97-AF65-F5344CB8AC3E}">
        <p14:creationId xmlns:p14="http://schemas.microsoft.com/office/powerpoint/2010/main" val="1015685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7570A-70F5-BE40-90B4-DBCC01058E47}"/>
              </a:ext>
            </a:extLst>
          </p:cNvPr>
          <p:cNvSpPr>
            <a:spLocks noGrp="1"/>
          </p:cNvSpPr>
          <p:nvPr>
            <p:ph type="title"/>
          </p:nvPr>
        </p:nvSpPr>
        <p:spPr>
          <a:xfrm>
            <a:off x="1660596" y="391028"/>
            <a:ext cx="8911687" cy="1280890"/>
          </a:xfrm>
        </p:spPr>
        <p:txBody>
          <a:bodyPr/>
          <a:lstStyle/>
          <a:p>
            <a:r>
              <a:rPr lang="en-US" dirty="0">
                <a:latin typeface="Palatino" pitchFamily="2" charset="77"/>
                <a:ea typeface="Palatino" pitchFamily="2" charset="77"/>
              </a:rPr>
              <a:t>RULE 194. REQUIRED DISCLOSURES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1231DED3-9A56-8B42-A054-7979CD637089}"/>
              </a:ext>
            </a:extLst>
          </p:cNvPr>
          <p:cNvSpPr>
            <a:spLocks noGrp="1"/>
          </p:cNvSpPr>
          <p:nvPr>
            <p:ph idx="1"/>
          </p:nvPr>
        </p:nvSpPr>
        <p:spPr>
          <a:xfrm>
            <a:off x="1660596" y="1671918"/>
            <a:ext cx="10178478" cy="4969514"/>
          </a:xfrm>
        </p:spPr>
        <p:txBody>
          <a:bodyPr>
            <a:normAutofit lnSpcReduction="10000"/>
          </a:bodyPr>
          <a:lstStyle/>
          <a:p>
            <a:pPr algn="just"/>
            <a:r>
              <a:rPr lang="en-US" sz="2300" dirty="0">
                <a:latin typeface="Palatino" pitchFamily="2" charset="77"/>
                <a:ea typeface="Palatino" pitchFamily="2" charset="77"/>
              </a:rPr>
              <a:t>194.3 Testifying Expert Disclosures</a:t>
            </a:r>
          </a:p>
          <a:p>
            <a:pPr lvl="1" algn="just"/>
            <a:r>
              <a:rPr lang="en-US" sz="2000" dirty="0">
                <a:latin typeface="Palatino" pitchFamily="2" charset="77"/>
                <a:ea typeface="Palatino" pitchFamily="2" charset="77"/>
              </a:rPr>
              <a:t>Parties must disclose information about testifying experts as explained in Rule 195</a:t>
            </a:r>
          </a:p>
          <a:p>
            <a:pPr algn="just"/>
            <a:r>
              <a:rPr lang="en-US" sz="2300" dirty="0">
                <a:latin typeface="Palatino" pitchFamily="2" charset="77"/>
                <a:ea typeface="Palatino" pitchFamily="2" charset="77"/>
              </a:rPr>
              <a:t>194.4 Pretrial Disclosures</a:t>
            </a:r>
          </a:p>
          <a:p>
            <a:pPr lvl="1" algn="just"/>
            <a:r>
              <a:rPr lang="en-US" sz="2000" dirty="0">
                <a:latin typeface="Palatino" pitchFamily="2" charset="77"/>
                <a:ea typeface="Palatino" pitchFamily="2" charset="77"/>
              </a:rPr>
              <a:t>Must be made at least 30 days before trial</a:t>
            </a:r>
          </a:p>
          <a:p>
            <a:pPr lvl="1" algn="just"/>
            <a:r>
              <a:rPr lang="en-US" sz="2000" dirty="0">
                <a:latin typeface="Palatino" pitchFamily="2" charset="77"/>
                <a:ea typeface="Palatino" pitchFamily="2" charset="77"/>
              </a:rPr>
              <a:t>Each party must name and provide the contact information of each witness it will present and those it may present if the need arises</a:t>
            </a:r>
          </a:p>
          <a:p>
            <a:pPr lvl="1" algn="just"/>
            <a:r>
              <a:rPr lang="en-US" sz="2000" dirty="0">
                <a:latin typeface="Palatino" pitchFamily="2" charset="77"/>
                <a:ea typeface="Palatino" pitchFamily="2" charset="77"/>
              </a:rPr>
              <a:t>Parties must identify each document or exhibit, including summaries, and specify if it expects to present them or only present them if needed</a:t>
            </a:r>
          </a:p>
          <a:p>
            <a:pPr lvl="1" algn="just"/>
            <a:r>
              <a:rPr lang="en-US" sz="2000" dirty="0">
                <a:latin typeface="Palatino" pitchFamily="2" charset="77"/>
                <a:ea typeface="Palatino" pitchFamily="2" charset="77"/>
              </a:rPr>
              <a:t>These disclosures are not needed if to be solely used for impeachment</a:t>
            </a:r>
          </a:p>
          <a:p>
            <a:pPr algn="just"/>
            <a:r>
              <a:rPr lang="en-US" sz="2300" dirty="0">
                <a:latin typeface="Palatino" pitchFamily="2" charset="77"/>
                <a:ea typeface="Palatino" pitchFamily="2" charset="77"/>
              </a:rPr>
              <a:t>194.6 Certain Responses Not Admissible</a:t>
            </a:r>
          </a:p>
          <a:p>
            <a:pPr lvl="1" algn="just"/>
            <a:r>
              <a:rPr lang="en-US" sz="2000" dirty="0">
                <a:latin typeface="Palatino" pitchFamily="2" charset="77"/>
                <a:ea typeface="Palatino" pitchFamily="2" charset="77"/>
              </a:rPr>
              <a:t>Disclosures of legal theories and factual basis of claims or computations of damages (194.2(b)(3) &amp; (4) that are amended or supplemented are not admissible and may not be used for impeachment</a:t>
            </a:r>
          </a:p>
        </p:txBody>
      </p:sp>
    </p:spTree>
    <p:extLst>
      <p:ext uri="{BB962C8B-B14F-4D97-AF65-F5344CB8AC3E}">
        <p14:creationId xmlns:p14="http://schemas.microsoft.com/office/powerpoint/2010/main" val="2371499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0E37-EC7F-1942-98E3-34748677D9A0}"/>
              </a:ext>
            </a:extLst>
          </p:cNvPr>
          <p:cNvSpPr>
            <a:spLocks noGrp="1"/>
          </p:cNvSpPr>
          <p:nvPr>
            <p:ph type="title"/>
          </p:nvPr>
        </p:nvSpPr>
        <p:spPr>
          <a:xfrm>
            <a:off x="1642666" y="408957"/>
            <a:ext cx="8911687" cy="1280890"/>
          </a:xfrm>
        </p:spPr>
        <p:txBody>
          <a:bodyPr/>
          <a:lstStyle/>
          <a:p>
            <a:r>
              <a:rPr lang="en-US" dirty="0">
                <a:latin typeface="Palatino" pitchFamily="2" charset="77"/>
                <a:ea typeface="Palatino" pitchFamily="2" charset="77"/>
              </a:rPr>
              <a:t>RULE 194. REQUIRED DISCLOSURES :</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F8F15007-2E75-3341-84F2-77D7122B78B7}"/>
              </a:ext>
            </a:extLst>
          </p:cNvPr>
          <p:cNvSpPr>
            <a:spLocks noGrp="1"/>
          </p:cNvSpPr>
          <p:nvPr>
            <p:ph idx="1"/>
          </p:nvPr>
        </p:nvSpPr>
        <p:spPr>
          <a:xfrm>
            <a:off x="1642666" y="1689847"/>
            <a:ext cx="10148281" cy="4149480"/>
          </a:xfrm>
        </p:spPr>
        <p:txBody>
          <a:bodyPr>
            <a:normAutofit/>
          </a:bodyPr>
          <a:lstStyle/>
          <a:p>
            <a:pPr algn="just"/>
            <a:r>
              <a:rPr lang="en-US" sz="2300" dirty="0">
                <a:latin typeface="Palatino" pitchFamily="2" charset="77"/>
                <a:ea typeface="Palatino" pitchFamily="2" charset="77"/>
              </a:rPr>
              <a:t>All disclosures are now mandatory without a request</a:t>
            </a:r>
          </a:p>
          <a:p>
            <a:pPr algn="just"/>
            <a:r>
              <a:rPr lang="en-US" sz="2300" dirty="0">
                <a:latin typeface="Palatino" pitchFamily="2" charset="77"/>
                <a:ea typeface="Palatino" pitchFamily="2" charset="77"/>
              </a:rPr>
              <a:t>Parties are not excused from their disclosures because they haven fully investigated the case, they challenge the sufficiency of another’s disclosures, or because another party has not made its disclosures (Tex. R. Civ. P. 194 </a:t>
            </a:r>
            <a:r>
              <a:rPr lang="en-US" sz="2300" dirty="0" err="1">
                <a:latin typeface="Palatino" pitchFamily="2" charset="77"/>
                <a:ea typeface="Palatino" pitchFamily="2" charset="77"/>
              </a:rPr>
              <a:t>cmt</a:t>
            </a:r>
            <a:r>
              <a:rPr lang="en-US" sz="2300" dirty="0">
                <a:latin typeface="Palatino" pitchFamily="2" charset="77"/>
                <a:ea typeface="Palatino" pitchFamily="2" charset="77"/>
              </a:rPr>
              <a:t>.)</a:t>
            </a:r>
          </a:p>
          <a:p>
            <a:pPr algn="just"/>
            <a:r>
              <a:rPr lang="en-US" sz="2300" dirty="0">
                <a:latin typeface="Palatino" pitchFamily="2" charset="77"/>
                <a:ea typeface="Palatino" pitchFamily="2" charset="77"/>
              </a:rPr>
              <a:t>Initial disclosures change timelines and content of disclosures</a:t>
            </a:r>
          </a:p>
          <a:p>
            <a:pPr algn="just"/>
            <a:r>
              <a:rPr lang="en-US" sz="2300" dirty="0">
                <a:latin typeface="Palatino" pitchFamily="2" charset="77"/>
                <a:ea typeface="Palatino" pitchFamily="2" charset="77"/>
              </a:rPr>
              <a:t>Parties must wait to conduct interrogatories, requests for production, and requests for admission until all party’s initial disclosures have been served</a:t>
            </a:r>
          </a:p>
          <a:p>
            <a:pPr algn="just"/>
            <a:r>
              <a:rPr lang="en-US" sz="2300" dirty="0">
                <a:latin typeface="Palatino" pitchFamily="2" charset="77"/>
                <a:ea typeface="Palatino" pitchFamily="2" charset="77"/>
              </a:rPr>
              <a:t>Initial disclosures allow parties to obtain damages information earlier than before</a:t>
            </a:r>
          </a:p>
        </p:txBody>
      </p:sp>
    </p:spTree>
    <p:extLst>
      <p:ext uri="{BB962C8B-B14F-4D97-AF65-F5344CB8AC3E}">
        <p14:creationId xmlns:p14="http://schemas.microsoft.com/office/powerpoint/2010/main" val="1672807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585C5-E7C0-8140-A40F-6A2B07E9F41F}"/>
              </a:ext>
            </a:extLst>
          </p:cNvPr>
          <p:cNvSpPr>
            <a:spLocks noGrp="1"/>
          </p:cNvSpPr>
          <p:nvPr>
            <p:ph type="title"/>
          </p:nvPr>
        </p:nvSpPr>
        <p:spPr>
          <a:xfrm>
            <a:off x="1883886" y="194452"/>
            <a:ext cx="9926198" cy="1280890"/>
          </a:xfrm>
        </p:spPr>
        <p:txBody>
          <a:bodyPr>
            <a:normAutofit/>
          </a:bodyPr>
          <a:lstStyle/>
          <a:p>
            <a:r>
              <a:rPr lang="en-US" sz="3000" dirty="0">
                <a:latin typeface="Palatino" pitchFamily="2" charset="77"/>
                <a:ea typeface="Palatino" pitchFamily="2" charset="77"/>
              </a:rPr>
              <a:t>RULE 195. DISCOVEREY REGARDING TESTIFYING EXPERT WITNESSSES: </a:t>
            </a:r>
            <a:r>
              <a:rPr lang="en-US" sz="3000" dirty="0">
                <a:solidFill>
                  <a:schemeClr val="tx1">
                    <a:lumMod val="85000"/>
                  </a:schemeClr>
                </a:solidFill>
                <a:latin typeface="Palatino" pitchFamily="2" charset="77"/>
                <a:ea typeface="Palatino" pitchFamily="2" charset="77"/>
              </a:rPr>
              <a:t>THEN V. NOW</a:t>
            </a:r>
            <a:endParaRPr lang="en-US" sz="3000" dirty="0">
              <a:solidFill>
                <a:schemeClr val="tx1">
                  <a:lumMod val="85000"/>
                </a:schemeClr>
              </a:solidFill>
            </a:endParaRPr>
          </a:p>
        </p:txBody>
      </p:sp>
      <p:pic>
        <p:nvPicPr>
          <p:cNvPr id="5" name="Picture 4">
            <a:extLst>
              <a:ext uri="{FF2B5EF4-FFF2-40B4-BE49-F238E27FC236}">
                <a16:creationId xmlns:a16="http://schemas.microsoft.com/office/drawing/2014/main" id="{684D2FA2-482E-794B-9109-9770885FC525}"/>
              </a:ext>
            </a:extLst>
          </p:cNvPr>
          <p:cNvPicPr>
            <a:picLocks noChangeAspect="1"/>
          </p:cNvPicPr>
          <p:nvPr/>
        </p:nvPicPr>
        <p:blipFill>
          <a:blip r:embed="rId2"/>
          <a:stretch>
            <a:fillRect/>
          </a:stretch>
        </p:blipFill>
        <p:spPr>
          <a:xfrm>
            <a:off x="2674585" y="1149835"/>
            <a:ext cx="4172400" cy="5577840"/>
          </a:xfrm>
          <a:prstGeom prst="rect">
            <a:avLst/>
          </a:prstGeom>
        </p:spPr>
      </p:pic>
      <p:pic>
        <p:nvPicPr>
          <p:cNvPr id="7" name="Picture 6">
            <a:extLst>
              <a:ext uri="{FF2B5EF4-FFF2-40B4-BE49-F238E27FC236}">
                <a16:creationId xmlns:a16="http://schemas.microsoft.com/office/drawing/2014/main" id="{1054808C-5259-E948-95BA-089A1164FD4F}"/>
              </a:ext>
            </a:extLst>
          </p:cNvPr>
          <p:cNvPicPr>
            <a:picLocks noChangeAspect="1"/>
          </p:cNvPicPr>
          <p:nvPr/>
        </p:nvPicPr>
        <p:blipFill>
          <a:blip r:embed="rId3"/>
          <a:stretch>
            <a:fillRect/>
          </a:stretch>
        </p:blipFill>
        <p:spPr>
          <a:xfrm>
            <a:off x="6971420" y="1149835"/>
            <a:ext cx="4251914" cy="5577840"/>
          </a:xfrm>
          <a:prstGeom prst="rect">
            <a:avLst/>
          </a:prstGeom>
        </p:spPr>
      </p:pic>
    </p:spTree>
    <p:extLst>
      <p:ext uri="{BB962C8B-B14F-4D97-AF65-F5344CB8AC3E}">
        <p14:creationId xmlns:p14="http://schemas.microsoft.com/office/powerpoint/2010/main" val="16124388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1AC7D-9350-E04C-B963-D6DFBA204EFD}"/>
              </a:ext>
            </a:extLst>
          </p:cNvPr>
          <p:cNvSpPr>
            <a:spLocks noGrp="1"/>
          </p:cNvSpPr>
          <p:nvPr>
            <p:ph type="title"/>
          </p:nvPr>
        </p:nvSpPr>
        <p:spPr>
          <a:xfrm>
            <a:off x="1678525" y="480676"/>
            <a:ext cx="10513475" cy="1280890"/>
          </a:xfrm>
        </p:spPr>
        <p:txBody>
          <a:bodyPr>
            <a:normAutofit fontScale="90000"/>
          </a:bodyPr>
          <a:lstStyle/>
          <a:p>
            <a:r>
              <a:rPr lang="en-US" dirty="0">
                <a:latin typeface="Palatino" pitchFamily="2" charset="77"/>
                <a:ea typeface="Palatino" pitchFamily="2" charset="77"/>
              </a:rPr>
              <a:t>RULE 195. DISCOVEREY REGARDING TESTIFYING EXPERT WITNESSSES: </a:t>
            </a: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AC5B157F-5C0D-2745-B81D-17392552AEB4}"/>
              </a:ext>
            </a:extLst>
          </p:cNvPr>
          <p:cNvSpPr>
            <a:spLocks noGrp="1"/>
          </p:cNvSpPr>
          <p:nvPr>
            <p:ph idx="1"/>
          </p:nvPr>
        </p:nvSpPr>
        <p:spPr>
          <a:xfrm>
            <a:off x="1678525" y="1758500"/>
            <a:ext cx="9826087" cy="4783613"/>
          </a:xfrm>
        </p:spPr>
        <p:txBody>
          <a:bodyPr>
            <a:normAutofit/>
          </a:bodyPr>
          <a:lstStyle/>
          <a:p>
            <a:pPr algn="just"/>
            <a:r>
              <a:rPr lang="en-US" sz="2000" dirty="0">
                <a:latin typeface="Palatino" pitchFamily="2" charset="77"/>
                <a:ea typeface="Palatino" pitchFamily="2" charset="77"/>
              </a:rPr>
              <a:t>As with initial and pretrial disclosures, expert disclosures are required without a request</a:t>
            </a:r>
          </a:p>
          <a:p>
            <a:pPr algn="just"/>
            <a:r>
              <a:rPr lang="en-US" sz="2000" dirty="0">
                <a:latin typeface="Palatino" pitchFamily="2" charset="77"/>
                <a:ea typeface="Palatino" pitchFamily="2" charset="77"/>
              </a:rPr>
              <a:t>Expert designations must occur, unless otherwise ordered, 90 days before the end of discovery for parties seeking affirmative relief and 60 days before the end of discovery for all other experts</a:t>
            </a:r>
          </a:p>
          <a:p>
            <a:pPr algn="just"/>
            <a:r>
              <a:rPr lang="en-US" sz="2000" dirty="0">
                <a:latin typeface="Palatino" pitchFamily="2" charset="77"/>
                <a:ea typeface="Palatino" pitchFamily="2" charset="77"/>
              </a:rPr>
              <a:t>No discovery regarding experts is permitted except for that which is obtained through expert disclosure, depositions and reports</a:t>
            </a:r>
          </a:p>
          <a:p>
            <a:pPr algn="just"/>
            <a:r>
              <a:rPr lang="en-US" sz="2000" dirty="0">
                <a:latin typeface="Palatino" pitchFamily="2" charset="77"/>
                <a:ea typeface="Palatino" pitchFamily="2" charset="77"/>
              </a:rPr>
              <a:t>New disclosures required are:</a:t>
            </a:r>
          </a:p>
          <a:p>
            <a:pPr lvl="1" algn="just"/>
            <a:r>
              <a:rPr lang="en-US" sz="1800" dirty="0">
                <a:latin typeface="Palatino" pitchFamily="2" charset="77"/>
                <a:ea typeface="Palatino" pitchFamily="2" charset="77"/>
              </a:rPr>
              <a:t>expert qualifications, including authored publications from the past 10 years</a:t>
            </a:r>
          </a:p>
          <a:p>
            <a:pPr lvl="1" algn="just"/>
            <a:r>
              <a:rPr lang="en-US" sz="1800" dirty="0">
                <a:latin typeface="Palatino" pitchFamily="2" charset="77"/>
                <a:ea typeface="Palatino" pitchFamily="2" charset="77"/>
              </a:rPr>
              <a:t>A list of all other cases in which, during the past four years, the expert testified as an expert at trial or by deposition</a:t>
            </a:r>
          </a:p>
          <a:p>
            <a:pPr lvl="1" algn="just"/>
            <a:r>
              <a:rPr lang="en-US" sz="1800" dirty="0">
                <a:latin typeface="Palatino" pitchFamily="2" charset="77"/>
                <a:ea typeface="Palatino" pitchFamily="2" charset="77"/>
              </a:rPr>
              <a:t>A statement of compensation for the expert’s study and testimony</a:t>
            </a:r>
          </a:p>
        </p:txBody>
      </p:sp>
    </p:spTree>
    <p:extLst>
      <p:ext uri="{BB962C8B-B14F-4D97-AF65-F5344CB8AC3E}">
        <p14:creationId xmlns:p14="http://schemas.microsoft.com/office/powerpoint/2010/main" val="31134145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C7634-D9E3-9244-B7A8-289154A91EE6}"/>
              </a:ext>
            </a:extLst>
          </p:cNvPr>
          <p:cNvSpPr>
            <a:spLocks noGrp="1"/>
          </p:cNvSpPr>
          <p:nvPr>
            <p:ph type="title"/>
          </p:nvPr>
        </p:nvSpPr>
        <p:spPr>
          <a:xfrm>
            <a:off x="1678525" y="480674"/>
            <a:ext cx="8911687" cy="1280890"/>
          </a:xfrm>
        </p:spPr>
        <p:txBody>
          <a:bodyPr>
            <a:normAutofit fontScale="90000"/>
          </a:bodyPr>
          <a:lstStyle/>
          <a:p>
            <a:r>
              <a:rPr lang="en-US" dirty="0">
                <a:latin typeface="Palatino" pitchFamily="2" charset="77"/>
                <a:ea typeface="Palatino" pitchFamily="2" charset="77"/>
              </a:rPr>
              <a:t>RULE 195. DISCOVEREY REGARDING TESTIFYING EXPERT WITNESSSES: </a:t>
            </a: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F902089A-6555-7A4D-A863-9BC0BD61FA42}"/>
              </a:ext>
            </a:extLst>
          </p:cNvPr>
          <p:cNvSpPr>
            <a:spLocks noGrp="1"/>
          </p:cNvSpPr>
          <p:nvPr>
            <p:ph idx="1"/>
          </p:nvPr>
        </p:nvSpPr>
        <p:spPr>
          <a:xfrm>
            <a:off x="1678525" y="1761564"/>
            <a:ext cx="9747167" cy="2489594"/>
          </a:xfrm>
        </p:spPr>
        <p:txBody>
          <a:bodyPr>
            <a:normAutofit/>
          </a:bodyPr>
          <a:lstStyle/>
          <a:p>
            <a:pPr algn="just"/>
            <a:r>
              <a:rPr lang="en-US" sz="2200" dirty="0">
                <a:latin typeface="Palatino" pitchFamily="2" charset="77"/>
                <a:ea typeface="Palatino" pitchFamily="2" charset="77"/>
              </a:rPr>
              <a:t>Parties are </a:t>
            </a:r>
            <a:r>
              <a:rPr lang="en-US" sz="2200" u="sng" dirty="0">
                <a:latin typeface="Palatino" pitchFamily="2" charset="77"/>
                <a:ea typeface="Palatino" pitchFamily="2" charset="77"/>
              </a:rPr>
              <a:t>required</a:t>
            </a:r>
            <a:r>
              <a:rPr lang="en-US" sz="2200" dirty="0">
                <a:latin typeface="Palatino" pitchFamily="2" charset="77"/>
                <a:ea typeface="Palatino" pitchFamily="2" charset="77"/>
              </a:rPr>
              <a:t> to disclose more information regarding their experts than before (qualifications, past 10 years of publications, past 4 years of expert testimony, and statement of compensation)</a:t>
            </a:r>
          </a:p>
          <a:p>
            <a:pPr algn="just"/>
            <a:endParaRPr lang="en-US" sz="2200" dirty="0">
              <a:latin typeface="Palatino" pitchFamily="2" charset="77"/>
              <a:ea typeface="Palatino" pitchFamily="2" charset="77"/>
            </a:endParaRPr>
          </a:p>
          <a:p>
            <a:pPr algn="just"/>
            <a:r>
              <a:rPr lang="en-US" sz="2200" dirty="0">
                <a:latin typeface="Palatino" pitchFamily="2" charset="77"/>
                <a:ea typeface="Palatino" pitchFamily="2" charset="77"/>
              </a:rPr>
              <a:t>This information must also be disclosed sooner in the case than before</a:t>
            </a:r>
          </a:p>
        </p:txBody>
      </p:sp>
    </p:spTree>
    <p:extLst>
      <p:ext uri="{BB962C8B-B14F-4D97-AF65-F5344CB8AC3E}">
        <p14:creationId xmlns:p14="http://schemas.microsoft.com/office/powerpoint/2010/main" val="4222138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29628-162E-E248-924A-5F685A0843D4}"/>
              </a:ext>
            </a:extLst>
          </p:cNvPr>
          <p:cNvSpPr>
            <a:spLocks noGrp="1"/>
          </p:cNvSpPr>
          <p:nvPr>
            <p:ph type="title"/>
          </p:nvPr>
        </p:nvSpPr>
        <p:spPr>
          <a:xfrm>
            <a:off x="1613647" y="211734"/>
            <a:ext cx="10578353" cy="1280890"/>
          </a:xfrm>
        </p:spPr>
        <p:txBody>
          <a:bodyPr>
            <a:noAutofit/>
          </a:bodyPr>
          <a:lstStyle/>
          <a:p>
            <a:r>
              <a:rPr lang="en-US" sz="2300" dirty="0">
                <a:latin typeface="Palatino" pitchFamily="2" charset="77"/>
                <a:ea typeface="Palatino" pitchFamily="2" charset="77"/>
              </a:rPr>
              <a:t>RULE 196. REQUESTS FOR PRODUCTION AND INSPECTION TO PARTES; REQUESTS AND MOTIONS FOR ENTRY UPON PROPERTY: </a:t>
            </a:r>
            <a:r>
              <a:rPr lang="en-US" sz="2300" dirty="0">
                <a:solidFill>
                  <a:schemeClr val="tx1">
                    <a:lumMod val="85000"/>
                  </a:schemeClr>
                </a:solidFill>
                <a:latin typeface="Palatino" pitchFamily="2" charset="77"/>
                <a:ea typeface="Palatino" pitchFamily="2" charset="77"/>
              </a:rPr>
              <a:t>THEN V. NOW</a:t>
            </a:r>
            <a:endParaRPr lang="en-US" sz="2300" dirty="0">
              <a:solidFill>
                <a:schemeClr val="tx1">
                  <a:lumMod val="85000"/>
                </a:schemeClr>
              </a:solidFill>
            </a:endParaRPr>
          </a:p>
        </p:txBody>
      </p:sp>
      <p:pic>
        <p:nvPicPr>
          <p:cNvPr id="5" name="Picture 4">
            <a:extLst>
              <a:ext uri="{FF2B5EF4-FFF2-40B4-BE49-F238E27FC236}">
                <a16:creationId xmlns:a16="http://schemas.microsoft.com/office/drawing/2014/main" id="{E0391EFC-7B46-954B-96F0-AC34E47272A7}"/>
              </a:ext>
            </a:extLst>
          </p:cNvPr>
          <p:cNvPicPr>
            <a:picLocks noChangeAspect="1"/>
          </p:cNvPicPr>
          <p:nvPr/>
        </p:nvPicPr>
        <p:blipFill>
          <a:blip r:embed="rId2"/>
          <a:stretch>
            <a:fillRect/>
          </a:stretch>
        </p:blipFill>
        <p:spPr>
          <a:xfrm>
            <a:off x="2926248" y="1031471"/>
            <a:ext cx="7953150" cy="5577840"/>
          </a:xfrm>
          <a:prstGeom prst="rect">
            <a:avLst/>
          </a:prstGeom>
        </p:spPr>
      </p:pic>
    </p:spTree>
    <p:extLst>
      <p:ext uri="{BB962C8B-B14F-4D97-AF65-F5344CB8AC3E}">
        <p14:creationId xmlns:p14="http://schemas.microsoft.com/office/powerpoint/2010/main" val="26761397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2A8707-58FF-1E45-A591-4CD789E318C0}"/>
              </a:ext>
            </a:extLst>
          </p:cNvPr>
          <p:cNvSpPr>
            <a:spLocks noGrp="1"/>
          </p:cNvSpPr>
          <p:nvPr>
            <p:ph idx="1"/>
          </p:nvPr>
        </p:nvSpPr>
        <p:spPr>
          <a:xfrm>
            <a:off x="1613648" y="1733963"/>
            <a:ext cx="9824374" cy="3777622"/>
          </a:xfrm>
        </p:spPr>
        <p:txBody>
          <a:bodyPr>
            <a:normAutofit/>
          </a:bodyPr>
          <a:lstStyle/>
          <a:p>
            <a:pPr lvl="0" algn="just"/>
            <a:r>
              <a:rPr lang="en-US" sz="2200" dirty="0">
                <a:latin typeface="Palatino" pitchFamily="2" charset="77"/>
                <a:ea typeface="Palatino" pitchFamily="2" charset="77"/>
              </a:rPr>
              <a:t>Party responding to a request for production and inspection; and/or a request and motion for entry upon property must serve a written response on the requesting party within 30 days after service of the request.</a:t>
            </a:r>
          </a:p>
          <a:p>
            <a:pPr lvl="0" algn="just"/>
            <a:endParaRPr lang="en-US" sz="2200" dirty="0">
              <a:latin typeface="Palatino" pitchFamily="2" charset="77"/>
              <a:ea typeface="Palatino" pitchFamily="2" charset="77"/>
            </a:endParaRPr>
          </a:p>
          <a:p>
            <a:pPr algn="just"/>
            <a:r>
              <a:rPr lang="en-US" sz="2200" dirty="0">
                <a:latin typeface="Palatino" pitchFamily="2" charset="77"/>
                <a:ea typeface="Palatino" pitchFamily="2" charset="77"/>
              </a:rPr>
              <a:t>There is no longer a 50-day response time for defendants served with the request before the defendant’s answer to the petition is due </a:t>
            </a:r>
          </a:p>
        </p:txBody>
      </p:sp>
      <p:sp>
        <p:nvSpPr>
          <p:cNvPr id="4" name="Title 1">
            <a:extLst>
              <a:ext uri="{FF2B5EF4-FFF2-40B4-BE49-F238E27FC236}">
                <a16:creationId xmlns:a16="http://schemas.microsoft.com/office/drawing/2014/main" id="{5A2F453C-B712-BD42-8344-1705958FC902}"/>
              </a:ext>
            </a:extLst>
          </p:cNvPr>
          <p:cNvSpPr txBox="1">
            <a:spLocks/>
          </p:cNvSpPr>
          <p:nvPr/>
        </p:nvSpPr>
        <p:spPr>
          <a:xfrm>
            <a:off x="1613648" y="436323"/>
            <a:ext cx="10161258" cy="128089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300" dirty="0">
                <a:latin typeface="Palatino" pitchFamily="2" charset="77"/>
                <a:ea typeface="Palatino" pitchFamily="2" charset="77"/>
              </a:rPr>
              <a:t>RULE 196. REQUESTS FOR PRODUCTION AND INSPECTION TO PARTES; REQUESTS AND MOTIONS FOR ENTRY UPON PROPERTY: </a:t>
            </a:r>
            <a:r>
              <a:rPr lang="en-US" sz="2300" dirty="0">
                <a:solidFill>
                  <a:schemeClr val="tx1">
                    <a:lumMod val="85000"/>
                  </a:schemeClr>
                </a:solidFill>
                <a:latin typeface="Palatino" pitchFamily="2" charset="77"/>
                <a:ea typeface="Palatino" pitchFamily="2" charset="77"/>
              </a:rPr>
              <a:t>IMPORTANT CHANGES</a:t>
            </a:r>
            <a:endParaRPr lang="en-US" sz="2300" dirty="0">
              <a:solidFill>
                <a:schemeClr val="tx1">
                  <a:lumMod val="85000"/>
                </a:schemeClr>
              </a:solidFill>
            </a:endParaRPr>
          </a:p>
        </p:txBody>
      </p:sp>
    </p:spTree>
    <p:extLst>
      <p:ext uri="{BB962C8B-B14F-4D97-AF65-F5344CB8AC3E}">
        <p14:creationId xmlns:p14="http://schemas.microsoft.com/office/powerpoint/2010/main" val="2225517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15A5DA-7A9C-5449-BC67-A2421B9E4798}"/>
              </a:ext>
            </a:extLst>
          </p:cNvPr>
          <p:cNvSpPr>
            <a:spLocks noGrp="1"/>
          </p:cNvSpPr>
          <p:nvPr>
            <p:ph idx="1"/>
          </p:nvPr>
        </p:nvSpPr>
        <p:spPr>
          <a:xfrm>
            <a:off x="1613647" y="1732543"/>
            <a:ext cx="8915400" cy="3777622"/>
          </a:xfrm>
        </p:spPr>
        <p:txBody>
          <a:bodyPr>
            <a:normAutofit/>
          </a:bodyPr>
          <a:lstStyle/>
          <a:p>
            <a:pPr algn="just"/>
            <a:r>
              <a:rPr lang="en-US" sz="2200" dirty="0">
                <a:latin typeface="Palatino" pitchFamily="2" charset="77"/>
                <a:ea typeface="Palatino" pitchFamily="2" charset="77"/>
              </a:rPr>
              <a:t>All requests for production and inspection or requests and motions for entry upon property must be responded to in 30 days</a:t>
            </a:r>
          </a:p>
        </p:txBody>
      </p:sp>
      <p:sp>
        <p:nvSpPr>
          <p:cNvPr id="6" name="Title 1">
            <a:extLst>
              <a:ext uri="{FF2B5EF4-FFF2-40B4-BE49-F238E27FC236}">
                <a16:creationId xmlns:a16="http://schemas.microsoft.com/office/drawing/2014/main" id="{AB44C2BA-E4AC-3B48-9416-4E4E07002D3F}"/>
              </a:ext>
            </a:extLst>
          </p:cNvPr>
          <p:cNvSpPr>
            <a:spLocks noGrp="1"/>
          </p:cNvSpPr>
          <p:nvPr>
            <p:ph type="title"/>
          </p:nvPr>
        </p:nvSpPr>
        <p:spPr>
          <a:xfrm>
            <a:off x="1613647" y="420281"/>
            <a:ext cx="10048964" cy="1023507"/>
          </a:xfrm>
        </p:spPr>
        <p:txBody>
          <a:bodyPr>
            <a:noAutofit/>
          </a:bodyPr>
          <a:lstStyle/>
          <a:p>
            <a:r>
              <a:rPr lang="en-US" sz="2300" dirty="0">
                <a:latin typeface="Palatino" pitchFamily="2" charset="77"/>
                <a:ea typeface="Palatino" pitchFamily="2" charset="77"/>
              </a:rPr>
              <a:t>RULE 196. REQUESTS FOR PRODUCTION AND INSPECTION TO PARTIES; REQUESTS AND MOTIONS FOR ENTRY UPON PROPERTY: </a:t>
            </a:r>
            <a:r>
              <a:rPr lang="en-US" sz="2300" dirty="0">
                <a:solidFill>
                  <a:schemeClr val="tx1">
                    <a:lumMod val="85000"/>
                  </a:schemeClr>
                </a:solidFill>
                <a:latin typeface="Palatino" pitchFamily="2" charset="77"/>
                <a:ea typeface="Palatino" pitchFamily="2" charset="77"/>
              </a:rPr>
              <a:t>IMPACT</a:t>
            </a:r>
            <a:endParaRPr lang="en-US" sz="2300" dirty="0">
              <a:solidFill>
                <a:schemeClr val="tx1">
                  <a:lumMod val="85000"/>
                </a:schemeClr>
              </a:solidFill>
            </a:endParaRPr>
          </a:p>
        </p:txBody>
      </p:sp>
    </p:spTree>
    <p:extLst>
      <p:ext uri="{BB962C8B-B14F-4D97-AF65-F5344CB8AC3E}">
        <p14:creationId xmlns:p14="http://schemas.microsoft.com/office/powerpoint/2010/main" val="2046515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F5758-7718-C44A-B1A9-9799AEB56169}"/>
              </a:ext>
            </a:extLst>
          </p:cNvPr>
          <p:cNvSpPr>
            <a:spLocks noGrp="1"/>
          </p:cNvSpPr>
          <p:nvPr>
            <p:ph type="title"/>
          </p:nvPr>
        </p:nvSpPr>
        <p:spPr>
          <a:xfrm>
            <a:off x="1580620" y="493887"/>
            <a:ext cx="8365486" cy="1280890"/>
          </a:xfrm>
        </p:spPr>
        <p:txBody>
          <a:bodyPr>
            <a:normAutofit/>
          </a:bodyPr>
          <a:lstStyle/>
          <a:p>
            <a:r>
              <a:rPr lang="en-US" sz="3000" dirty="0">
                <a:latin typeface="Palatino" pitchFamily="2" charset="77"/>
                <a:ea typeface="Palatino" pitchFamily="2" charset="77"/>
              </a:rPr>
              <a:t>RULE 197. INTERROGATORIES TO PARTIES: </a:t>
            </a:r>
            <a:r>
              <a:rPr lang="en-US" sz="3000" dirty="0">
                <a:solidFill>
                  <a:schemeClr val="tx1">
                    <a:lumMod val="85000"/>
                  </a:schemeClr>
                </a:solidFill>
                <a:latin typeface="Palatino" pitchFamily="2" charset="77"/>
                <a:ea typeface="Palatino" pitchFamily="2" charset="77"/>
              </a:rPr>
              <a:t>THEN V. NOW</a:t>
            </a:r>
            <a:endParaRPr lang="en-US" sz="3000" dirty="0">
              <a:solidFill>
                <a:schemeClr val="tx1">
                  <a:lumMod val="85000"/>
                </a:schemeClr>
              </a:solidFill>
            </a:endParaRPr>
          </a:p>
        </p:txBody>
      </p:sp>
      <p:pic>
        <p:nvPicPr>
          <p:cNvPr id="5" name="Picture 4">
            <a:extLst>
              <a:ext uri="{FF2B5EF4-FFF2-40B4-BE49-F238E27FC236}">
                <a16:creationId xmlns:a16="http://schemas.microsoft.com/office/drawing/2014/main" id="{9AB31859-1932-2F4C-8A29-D571B41696D2}"/>
              </a:ext>
            </a:extLst>
          </p:cNvPr>
          <p:cNvPicPr>
            <a:picLocks noChangeAspect="1"/>
          </p:cNvPicPr>
          <p:nvPr/>
        </p:nvPicPr>
        <p:blipFill>
          <a:blip r:embed="rId2"/>
          <a:stretch>
            <a:fillRect/>
          </a:stretch>
        </p:blipFill>
        <p:spPr>
          <a:xfrm>
            <a:off x="2621055" y="2174433"/>
            <a:ext cx="8420100" cy="2603500"/>
          </a:xfrm>
          <a:prstGeom prst="rect">
            <a:avLst/>
          </a:prstGeom>
        </p:spPr>
      </p:pic>
    </p:spTree>
    <p:extLst>
      <p:ext uri="{BB962C8B-B14F-4D97-AF65-F5344CB8AC3E}">
        <p14:creationId xmlns:p14="http://schemas.microsoft.com/office/powerpoint/2010/main" val="14292253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2D2E2-4F7A-514A-8780-2564EFED6B4F}"/>
              </a:ext>
            </a:extLst>
          </p:cNvPr>
          <p:cNvSpPr>
            <a:spLocks noGrp="1"/>
          </p:cNvSpPr>
          <p:nvPr>
            <p:ph type="title"/>
          </p:nvPr>
        </p:nvSpPr>
        <p:spPr>
          <a:xfrm>
            <a:off x="1660595" y="462745"/>
            <a:ext cx="8911687" cy="1280890"/>
          </a:xfrm>
        </p:spPr>
        <p:txBody>
          <a:bodyPr>
            <a:normAutofit fontScale="90000"/>
          </a:bodyPr>
          <a:lstStyle/>
          <a:p>
            <a:r>
              <a:rPr lang="en-US" dirty="0">
                <a:latin typeface="Palatino" pitchFamily="2" charset="77"/>
                <a:ea typeface="Palatino" pitchFamily="2" charset="77"/>
              </a:rPr>
              <a:t>RULE 197. INTERROGATORIES TO PARTIES:</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4" name="Content Placeholder 2">
            <a:extLst>
              <a:ext uri="{FF2B5EF4-FFF2-40B4-BE49-F238E27FC236}">
                <a16:creationId xmlns:a16="http://schemas.microsoft.com/office/drawing/2014/main" id="{BC0A2688-B39B-4648-B3C2-1394DCF5DE94}"/>
              </a:ext>
            </a:extLst>
          </p:cNvPr>
          <p:cNvSpPr txBox="1">
            <a:spLocks/>
          </p:cNvSpPr>
          <p:nvPr/>
        </p:nvSpPr>
        <p:spPr>
          <a:xfrm>
            <a:off x="1613647" y="1743634"/>
            <a:ext cx="9824374" cy="352661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just"/>
            <a:r>
              <a:rPr lang="en-US" sz="2200" dirty="0">
                <a:latin typeface="Palatino" pitchFamily="2" charset="77"/>
                <a:ea typeface="Palatino" pitchFamily="2" charset="77"/>
              </a:rPr>
              <a:t>Party responding to interrogatories must serve a written response on the requesting party within 30 days after service of the interrogatories</a:t>
            </a:r>
          </a:p>
          <a:p>
            <a:pPr algn="just"/>
            <a:endParaRPr lang="en-US" sz="2200" dirty="0">
              <a:latin typeface="Palatino" pitchFamily="2" charset="77"/>
              <a:ea typeface="Palatino" pitchFamily="2" charset="77"/>
            </a:endParaRPr>
          </a:p>
          <a:p>
            <a:pPr algn="just"/>
            <a:r>
              <a:rPr lang="en-US" sz="2200" dirty="0">
                <a:latin typeface="Palatino" pitchFamily="2" charset="77"/>
                <a:ea typeface="Palatino" pitchFamily="2" charset="77"/>
              </a:rPr>
              <a:t>There is no longer a 50-day response time for defendants served with interrogatories before the defendant’s answer to the petition is due </a:t>
            </a:r>
          </a:p>
        </p:txBody>
      </p:sp>
    </p:spTree>
    <p:extLst>
      <p:ext uri="{BB962C8B-B14F-4D97-AF65-F5344CB8AC3E}">
        <p14:creationId xmlns:p14="http://schemas.microsoft.com/office/powerpoint/2010/main" val="3231852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C2DF3-67BF-9E40-8390-DF336B38CB02}"/>
              </a:ext>
            </a:extLst>
          </p:cNvPr>
          <p:cNvSpPr>
            <a:spLocks noGrp="1"/>
          </p:cNvSpPr>
          <p:nvPr>
            <p:ph type="title"/>
          </p:nvPr>
        </p:nvSpPr>
        <p:spPr>
          <a:xfrm>
            <a:off x="1714383" y="444815"/>
            <a:ext cx="8911687" cy="1280890"/>
          </a:xfrm>
        </p:spPr>
        <p:txBody>
          <a:bodyPr>
            <a:normAutofit fontScale="90000"/>
          </a:bodyPr>
          <a:lstStyle/>
          <a:p>
            <a:r>
              <a:rPr lang="en-US" dirty="0">
                <a:latin typeface="Palatino" pitchFamily="2" charset="77"/>
                <a:ea typeface="Palatino" pitchFamily="2" charset="77"/>
              </a:rPr>
              <a:t>RULE 197. INTERROGATORIES TO PARTIES:</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0010D6ED-C4F0-7340-A08D-D4975F7796D5}"/>
              </a:ext>
            </a:extLst>
          </p:cNvPr>
          <p:cNvSpPr>
            <a:spLocks noGrp="1"/>
          </p:cNvSpPr>
          <p:nvPr>
            <p:ph idx="1"/>
          </p:nvPr>
        </p:nvSpPr>
        <p:spPr>
          <a:xfrm>
            <a:off x="1710670" y="1725705"/>
            <a:ext cx="8915400" cy="3777622"/>
          </a:xfrm>
        </p:spPr>
        <p:txBody>
          <a:bodyPr>
            <a:normAutofit/>
          </a:bodyPr>
          <a:lstStyle/>
          <a:p>
            <a:pPr algn="just"/>
            <a:r>
              <a:rPr lang="en-US" sz="2200" dirty="0">
                <a:latin typeface="Palatino" pitchFamily="2" charset="77"/>
                <a:ea typeface="Palatino" pitchFamily="2" charset="77"/>
              </a:rPr>
              <a:t>All interrogatories must be responded to in 30 days</a:t>
            </a:r>
          </a:p>
          <a:p>
            <a:pPr algn="just"/>
            <a:endParaRPr lang="en-US" sz="2200" dirty="0"/>
          </a:p>
        </p:txBody>
      </p:sp>
    </p:spTree>
    <p:extLst>
      <p:ext uri="{BB962C8B-B14F-4D97-AF65-F5344CB8AC3E}">
        <p14:creationId xmlns:p14="http://schemas.microsoft.com/office/powerpoint/2010/main" val="2119663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D7C34-5B02-F344-85B6-CDA6482F5FD0}"/>
              </a:ext>
            </a:extLst>
          </p:cNvPr>
          <p:cNvSpPr>
            <a:spLocks noGrp="1"/>
          </p:cNvSpPr>
          <p:nvPr>
            <p:ph type="title"/>
          </p:nvPr>
        </p:nvSpPr>
        <p:spPr>
          <a:xfrm>
            <a:off x="1577788" y="469356"/>
            <a:ext cx="8913749" cy="1280890"/>
          </a:xfrm>
        </p:spPr>
        <p:txBody>
          <a:bodyPr>
            <a:normAutofit/>
          </a:bodyPr>
          <a:lstStyle/>
          <a:p>
            <a:r>
              <a:rPr lang="en-US" sz="3100" dirty="0">
                <a:latin typeface="Palatino" pitchFamily="2" charset="77"/>
                <a:ea typeface="Palatino" pitchFamily="2" charset="77"/>
              </a:rPr>
              <a:t>RULE 198. REQUESTS FOR ADMISSIONS: </a:t>
            </a:r>
            <a:r>
              <a:rPr lang="en-US" sz="3100" dirty="0">
                <a:solidFill>
                  <a:schemeClr val="tx1">
                    <a:lumMod val="85000"/>
                  </a:schemeClr>
                </a:solidFill>
                <a:latin typeface="Palatino" pitchFamily="2" charset="77"/>
                <a:ea typeface="Palatino" pitchFamily="2" charset="77"/>
              </a:rPr>
              <a:t>THEN V. NOW</a:t>
            </a:r>
            <a:endParaRPr lang="en-US" sz="3100" dirty="0">
              <a:solidFill>
                <a:schemeClr val="tx1">
                  <a:lumMod val="85000"/>
                </a:schemeClr>
              </a:solidFill>
            </a:endParaRPr>
          </a:p>
        </p:txBody>
      </p:sp>
      <p:pic>
        <p:nvPicPr>
          <p:cNvPr id="7" name="Picture 6">
            <a:extLst>
              <a:ext uri="{FF2B5EF4-FFF2-40B4-BE49-F238E27FC236}">
                <a16:creationId xmlns:a16="http://schemas.microsoft.com/office/drawing/2014/main" id="{F461F84F-86BB-1B45-B6C1-8832521402AE}"/>
              </a:ext>
            </a:extLst>
          </p:cNvPr>
          <p:cNvPicPr>
            <a:picLocks noChangeAspect="1"/>
          </p:cNvPicPr>
          <p:nvPr/>
        </p:nvPicPr>
        <p:blipFill>
          <a:blip r:embed="rId2"/>
          <a:stretch>
            <a:fillRect/>
          </a:stretch>
        </p:blipFill>
        <p:spPr>
          <a:xfrm>
            <a:off x="2794000" y="2354185"/>
            <a:ext cx="8128000" cy="2260600"/>
          </a:xfrm>
          <a:prstGeom prst="rect">
            <a:avLst/>
          </a:prstGeom>
        </p:spPr>
      </p:pic>
    </p:spTree>
    <p:extLst>
      <p:ext uri="{BB962C8B-B14F-4D97-AF65-F5344CB8AC3E}">
        <p14:creationId xmlns:p14="http://schemas.microsoft.com/office/powerpoint/2010/main" val="3765357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0EB91-B4C2-884E-8759-8F206F1B4904}"/>
              </a:ext>
            </a:extLst>
          </p:cNvPr>
          <p:cNvSpPr>
            <a:spLocks noGrp="1"/>
          </p:cNvSpPr>
          <p:nvPr>
            <p:ph type="title"/>
          </p:nvPr>
        </p:nvSpPr>
        <p:spPr>
          <a:xfrm>
            <a:off x="1642667" y="462746"/>
            <a:ext cx="8911687" cy="1280890"/>
          </a:xfrm>
        </p:spPr>
        <p:txBody>
          <a:bodyPr>
            <a:normAutofit fontScale="90000"/>
          </a:bodyPr>
          <a:lstStyle/>
          <a:p>
            <a:r>
              <a:rPr lang="en-US" dirty="0">
                <a:latin typeface="Palatino" pitchFamily="2" charset="77"/>
                <a:ea typeface="Palatino" pitchFamily="2" charset="77"/>
              </a:rPr>
              <a:t>RULE 198. REQUESTS FOR ADMISSIONS:</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IMPORTANT CHANGES</a:t>
            </a:r>
            <a:endParaRPr lang="en-US" dirty="0">
              <a:solidFill>
                <a:schemeClr val="tx1">
                  <a:lumMod val="85000"/>
                </a:schemeClr>
              </a:solidFill>
            </a:endParaRPr>
          </a:p>
        </p:txBody>
      </p:sp>
      <p:sp>
        <p:nvSpPr>
          <p:cNvPr id="4" name="Content Placeholder 2">
            <a:extLst>
              <a:ext uri="{FF2B5EF4-FFF2-40B4-BE49-F238E27FC236}">
                <a16:creationId xmlns:a16="http://schemas.microsoft.com/office/drawing/2014/main" id="{39C19211-36DB-5945-A031-BD8E36D4D118}"/>
              </a:ext>
            </a:extLst>
          </p:cNvPr>
          <p:cNvSpPr txBox="1">
            <a:spLocks/>
          </p:cNvSpPr>
          <p:nvPr/>
        </p:nvSpPr>
        <p:spPr>
          <a:xfrm>
            <a:off x="1642667" y="1743636"/>
            <a:ext cx="9824374" cy="37776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just"/>
            <a:r>
              <a:rPr lang="en-US" sz="2200" dirty="0">
                <a:latin typeface="Palatino" pitchFamily="2" charset="77"/>
                <a:ea typeface="Palatino" pitchFamily="2" charset="77"/>
              </a:rPr>
              <a:t>Party responding to a request for admission must serve a written response on the requesting party within 30 days after service of the request.</a:t>
            </a:r>
          </a:p>
          <a:p>
            <a:pPr algn="just"/>
            <a:endParaRPr lang="en-US" sz="2200" dirty="0">
              <a:latin typeface="Palatino" pitchFamily="2" charset="77"/>
              <a:ea typeface="Palatino" pitchFamily="2" charset="77"/>
            </a:endParaRPr>
          </a:p>
          <a:p>
            <a:pPr algn="just"/>
            <a:r>
              <a:rPr lang="en-US" sz="2200" dirty="0">
                <a:latin typeface="Palatino" pitchFamily="2" charset="77"/>
                <a:ea typeface="Palatino" pitchFamily="2" charset="77"/>
              </a:rPr>
              <a:t>There is no longer a 50-day response time for defendants served with the request before the defendant’s answer to the petition is due </a:t>
            </a:r>
          </a:p>
        </p:txBody>
      </p:sp>
    </p:spTree>
    <p:extLst>
      <p:ext uri="{BB962C8B-B14F-4D97-AF65-F5344CB8AC3E}">
        <p14:creationId xmlns:p14="http://schemas.microsoft.com/office/powerpoint/2010/main" val="38039637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D72C9-D61A-734F-A3AF-B7F3102C2509}"/>
              </a:ext>
            </a:extLst>
          </p:cNvPr>
          <p:cNvSpPr>
            <a:spLocks noGrp="1"/>
          </p:cNvSpPr>
          <p:nvPr>
            <p:ph type="title"/>
          </p:nvPr>
        </p:nvSpPr>
        <p:spPr>
          <a:xfrm>
            <a:off x="1678525" y="444816"/>
            <a:ext cx="8911687" cy="1280890"/>
          </a:xfrm>
        </p:spPr>
        <p:txBody>
          <a:bodyPr>
            <a:normAutofit fontScale="90000"/>
          </a:bodyPr>
          <a:lstStyle/>
          <a:p>
            <a:r>
              <a:rPr lang="en-US" dirty="0">
                <a:latin typeface="Palatino" pitchFamily="2" charset="77"/>
                <a:ea typeface="Palatino" pitchFamily="2" charset="77"/>
              </a:rPr>
              <a:t>RULE 198. REQUESTS FOR ADMISSIONS:</a:t>
            </a:r>
            <a:br>
              <a:rPr lang="en-US" dirty="0">
                <a:latin typeface="Palatino" pitchFamily="2" charset="77"/>
                <a:ea typeface="Palatino" pitchFamily="2" charset="77"/>
              </a:rPr>
            </a:br>
            <a:r>
              <a:rPr lang="en-US" dirty="0">
                <a:solidFill>
                  <a:schemeClr val="tx1">
                    <a:lumMod val="85000"/>
                  </a:schemeClr>
                </a:solidFill>
                <a:latin typeface="Palatino" pitchFamily="2" charset="77"/>
                <a:ea typeface="Palatino" pitchFamily="2" charset="77"/>
              </a:rPr>
              <a:t>IMPACT</a:t>
            </a:r>
            <a:endParaRPr lang="en-US" dirty="0">
              <a:solidFill>
                <a:schemeClr val="tx1">
                  <a:lumMod val="85000"/>
                </a:schemeClr>
              </a:solidFill>
            </a:endParaRPr>
          </a:p>
        </p:txBody>
      </p:sp>
      <p:sp>
        <p:nvSpPr>
          <p:cNvPr id="3" name="Content Placeholder 2">
            <a:extLst>
              <a:ext uri="{FF2B5EF4-FFF2-40B4-BE49-F238E27FC236}">
                <a16:creationId xmlns:a16="http://schemas.microsoft.com/office/drawing/2014/main" id="{69E6B452-A23A-1440-84DF-07F6815DA85F}"/>
              </a:ext>
            </a:extLst>
          </p:cNvPr>
          <p:cNvSpPr>
            <a:spLocks noGrp="1"/>
          </p:cNvSpPr>
          <p:nvPr>
            <p:ph idx="1"/>
          </p:nvPr>
        </p:nvSpPr>
        <p:spPr>
          <a:xfrm>
            <a:off x="1678525" y="1725706"/>
            <a:ext cx="8915400" cy="3777622"/>
          </a:xfrm>
        </p:spPr>
        <p:txBody>
          <a:bodyPr>
            <a:normAutofit/>
          </a:bodyPr>
          <a:lstStyle/>
          <a:p>
            <a:pPr algn="just"/>
            <a:r>
              <a:rPr lang="en-US" sz="2000" dirty="0">
                <a:latin typeface="Palatino" pitchFamily="2" charset="77"/>
                <a:ea typeface="Palatino" pitchFamily="2" charset="77"/>
              </a:rPr>
              <a:t>All requests for admission must be responded to in 30 days</a:t>
            </a:r>
          </a:p>
          <a:p>
            <a:pPr algn="just"/>
            <a:endParaRPr lang="en-US" sz="2000" dirty="0"/>
          </a:p>
        </p:txBody>
      </p:sp>
    </p:spTree>
    <p:extLst>
      <p:ext uri="{BB962C8B-B14F-4D97-AF65-F5344CB8AC3E}">
        <p14:creationId xmlns:p14="http://schemas.microsoft.com/office/powerpoint/2010/main" val="40695556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682AB-6B53-D74C-A16E-1ED5818ABCFB}"/>
              </a:ext>
            </a:extLst>
          </p:cNvPr>
          <p:cNvSpPr>
            <a:spLocks noGrp="1"/>
          </p:cNvSpPr>
          <p:nvPr>
            <p:ph type="title"/>
          </p:nvPr>
        </p:nvSpPr>
        <p:spPr>
          <a:xfrm>
            <a:off x="1643356" y="729617"/>
            <a:ext cx="8911687" cy="782660"/>
          </a:xfrm>
        </p:spPr>
        <p:txBody>
          <a:bodyPr/>
          <a:lstStyle/>
          <a:p>
            <a:r>
              <a:rPr lang="en-US" dirty="0">
                <a:latin typeface="Palatino" pitchFamily="2" charset="77"/>
                <a:ea typeface="Palatino" pitchFamily="2" charset="77"/>
              </a:rPr>
              <a:t>REFERENCES</a:t>
            </a:r>
          </a:p>
        </p:txBody>
      </p:sp>
      <p:sp>
        <p:nvSpPr>
          <p:cNvPr id="3" name="Content Placeholder 2">
            <a:extLst>
              <a:ext uri="{FF2B5EF4-FFF2-40B4-BE49-F238E27FC236}">
                <a16:creationId xmlns:a16="http://schemas.microsoft.com/office/drawing/2014/main" id="{14A4D03F-19DD-BF41-B150-5FFCDA15A2E8}"/>
              </a:ext>
            </a:extLst>
          </p:cNvPr>
          <p:cNvSpPr>
            <a:spLocks noGrp="1"/>
          </p:cNvSpPr>
          <p:nvPr>
            <p:ph idx="1"/>
          </p:nvPr>
        </p:nvSpPr>
        <p:spPr>
          <a:xfrm>
            <a:off x="1643355" y="1658815"/>
            <a:ext cx="9593213" cy="4319953"/>
          </a:xfrm>
        </p:spPr>
        <p:txBody>
          <a:bodyPr>
            <a:normAutofit lnSpcReduction="10000"/>
          </a:bodyPr>
          <a:lstStyle/>
          <a:p>
            <a:r>
              <a:rPr lang="en-US" dirty="0">
                <a:latin typeface="Palatino" pitchFamily="2" charset="77"/>
                <a:ea typeface="Palatino" pitchFamily="2" charset="77"/>
              </a:rPr>
              <a:t>“Alert: ‘Amendments to the Texas Rules of Civil Procedure Affect Three Key Areas of Civil Cases.’” </a:t>
            </a:r>
            <a:r>
              <a:rPr lang="en-US" i="1" dirty="0">
                <a:latin typeface="Palatino" pitchFamily="2" charset="77"/>
                <a:ea typeface="Palatino" pitchFamily="2" charset="77"/>
              </a:rPr>
              <a:t>Porter Hedges</a:t>
            </a:r>
            <a:r>
              <a:rPr lang="en-US" dirty="0">
                <a:latin typeface="Palatino" pitchFamily="2" charset="77"/>
                <a:ea typeface="Palatino" pitchFamily="2" charset="77"/>
              </a:rPr>
              <a:t>, Porter Hedges LLP, 2 Sept. 2020, </a:t>
            </a:r>
            <a:r>
              <a:rPr lang="en-US" dirty="0" err="1">
                <a:latin typeface="Palatino" pitchFamily="2" charset="77"/>
                <a:ea typeface="Palatino" pitchFamily="2" charset="77"/>
              </a:rPr>
              <a:t>www.porterhedges.com</a:t>
            </a:r>
            <a:r>
              <a:rPr lang="en-US" dirty="0">
                <a:latin typeface="Palatino" pitchFamily="2" charset="77"/>
                <a:ea typeface="Palatino" pitchFamily="2" charset="77"/>
              </a:rPr>
              <a:t>/newsroom-publications-alert-amendments-to-the-</a:t>
            </a:r>
            <a:r>
              <a:rPr lang="en-US" dirty="0" err="1">
                <a:latin typeface="Palatino" pitchFamily="2" charset="77"/>
                <a:ea typeface="Palatino" pitchFamily="2" charset="77"/>
              </a:rPr>
              <a:t>texas</a:t>
            </a:r>
            <a:r>
              <a:rPr lang="en-US" dirty="0">
                <a:latin typeface="Palatino" pitchFamily="2" charset="77"/>
                <a:ea typeface="Palatino" pitchFamily="2" charset="77"/>
              </a:rPr>
              <a:t>-rules-of. </a:t>
            </a:r>
          </a:p>
          <a:p>
            <a:r>
              <a:rPr lang="en-US" dirty="0">
                <a:latin typeface="Palatino" pitchFamily="2" charset="77"/>
                <a:ea typeface="Palatino" pitchFamily="2" charset="77"/>
              </a:rPr>
              <a:t>Carter, Clayton. “Litigation Alert: Major Rule Changes Are Coming in 2021 That Will Affect All Texas Cases.” </a:t>
            </a:r>
            <a:r>
              <a:rPr lang="en-US" i="1" dirty="0">
                <a:latin typeface="Palatino" pitchFamily="2" charset="77"/>
                <a:ea typeface="Palatino" pitchFamily="2" charset="77"/>
              </a:rPr>
              <a:t>Kane Russell Colman Logan</a:t>
            </a:r>
            <a:r>
              <a:rPr lang="en-US" dirty="0">
                <a:latin typeface="Palatino" pitchFamily="2" charset="77"/>
                <a:ea typeface="Palatino" pitchFamily="2" charset="77"/>
              </a:rPr>
              <a:t>, KRCL, 28 Oct. 2020, </a:t>
            </a:r>
            <a:r>
              <a:rPr lang="en-US" dirty="0" err="1">
                <a:latin typeface="Palatino" pitchFamily="2" charset="77"/>
                <a:ea typeface="Palatino" pitchFamily="2" charset="77"/>
              </a:rPr>
              <a:t>www.krcl.com</a:t>
            </a:r>
            <a:r>
              <a:rPr lang="en-US" dirty="0">
                <a:latin typeface="Palatino" pitchFamily="2" charset="77"/>
                <a:ea typeface="Palatino" pitchFamily="2" charset="77"/>
              </a:rPr>
              <a:t>/articles/litigation-alert-major-rule-changes-are-coming-in-2021-that-will-affect-all-texas-cases/. </a:t>
            </a:r>
          </a:p>
          <a:p>
            <a:r>
              <a:rPr lang="en-US" dirty="0">
                <a:latin typeface="Palatino" pitchFamily="2" charset="77"/>
                <a:ea typeface="Palatino" pitchFamily="2" charset="77"/>
              </a:rPr>
              <a:t>Collings, Scarlett. “Texas Rules of Civil Procedure – 2020 Changes to the Discovery and Service Rules.” </a:t>
            </a:r>
            <a:r>
              <a:rPr lang="en-US" i="1" dirty="0">
                <a:latin typeface="Palatino" pitchFamily="2" charset="77"/>
                <a:ea typeface="Palatino" pitchFamily="2" charset="77"/>
              </a:rPr>
              <a:t>JD Supra</a:t>
            </a:r>
            <a:r>
              <a:rPr lang="en-US" dirty="0">
                <a:latin typeface="Palatino" pitchFamily="2" charset="77"/>
                <a:ea typeface="Palatino" pitchFamily="2" charset="77"/>
              </a:rPr>
              <a:t>, 20 Oct. 2020, </a:t>
            </a:r>
            <a:r>
              <a:rPr lang="en-US" dirty="0" err="1">
                <a:latin typeface="Palatino" pitchFamily="2" charset="77"/>
                <a:ea typeface="Palatino" pitchFamily="2" charset="77"/>
              </a:rPr>
              <a:t>www.jdsupra.com</a:t>
            </a:r>
            <a:r>
              <a:rPr lang="en-US" dirty="0">
                <a:latin typeface="Palatino" pitchFamily="2" charset="77"/>
                <a:ea typeface="Palatino" pitchFamily="2" charset="77"/>
              </a:rPr>
              <a:t>/</a:t>
            </a:r>
            <a:r>
              <a:rPr lang="en-US" dirty="0" err="1">
                <a:latin typeface="Palatino" pitchFamily="2" charset="77"/>
                <a:ea typeface="Palatino" pitchFamily="2" charset="77"/>
              </a:rPr>
              <a:t>legalnews</a:t>
            </a:r>
            <a:r>
              <a:rPr lang="en-US" dirty="0">
                <a:latin typeface="Palatino" pitchFamily="2" charset="77"/>
                <a:ea typeface="Palatino" pitchFamily="2" charset="77"/>
              </a:rPr>
              <a:t>/texas-rules-of-civil-procedure-2020-48420/. </a:t>
            </a:r>
          </a:p>
          <a:p>
            <a:r>
              <a:rPr lang="en-US" dirty="0">
                <a:latin typeface="Palatino" pitchFamily="2" charset="77"/>
                <a:ea typeface="Palatino" pitchFamily="2" charset="77"/>
              </a:rPr>
              <a:t>https://</a:t>
            </a:r>
            <a:r>
              <a:rPr lang="en-US" dirty="0" err="1">
                <a:latin typeface="Palatino" pitchFamily="2" charset="77"/>
                <a:ea typeface="Palatino" pitchFamily="2" charset="77"/>
              </a:rPr>
              <a:t>www.txcourts.gov</a:t>
            </a:r>
            <a:r>
              <a:rPr lang="en-US" dirty="0">
                <a:latin typeface="Palatino" pitchFamily="2" charset="77"/>
                <a:ea typeface="Palatino" pitchFamily="2" charset="77"/>
              </a:rPr>
              <a:t>/media/1450217/trcp-combined-effective-january-1-2021.pdf</a:t>
            </a:r>
          </a:p>
          <a:p>
            <a:r>
              <a:rPr lang="en-US" dirty="0">
                <a:latin typeface="Palatino" pitchFamily="2" charset="77"/>
                <a:ea typeface="Palatino" pitchFamily="2" charset="77"/>
              </a:rPr>
              <a:t>Stanfield, </a:t>
            </a:r>
            <a:r>
              <a:rPr lang="en-US" dirty="0" err="1">
                <a:latin typeface="Palatino" pitchFamily="2" charset="77"/>
                <a:ea typeface="Palatino" pitchFamily="2" charset="77"/>
              </a:rPr>
              <a:t>Shanon</a:t>
            </a:r>
            <a:r>
              <a:rPr lang="en-US" dirty="0">
                <a:latin typeface="Palatino" pitchFamily="2" charset="77"/>
                <a:ea typeface="Palatino" pitchFamily="2" charset="77"/>
              </a:rPr>
              <a:t>. “Big Changes to the Texas Rules of Civil Procedure.” </a:t>
            </a:r>
            <a:r>
              <a:rPr lang="en-US" i="1" dirty="0" err="1">
                <a:latin typeface="Palatino" pitchFamily="2" charset="77"/>
                <a:ea typeface="Palatino" pitchFamily="2" charset="77"/>
              </a:rPr>
              <a:t>Amini</a:t>
            </a:r>
            <a:r>
              <a:rPr lang="en-US" i="1" dirty="0">
                <a:latin typeface="Palatino" pitchFamily="2" charset="77"/>
                <a:ea typeface="Palatino" pitchFamily="2" charset="77"/>
              </a:rPr>
              <a:t> &amp; Conant</a:t>
            </a:r>
            <a:r>
              <a:rPr lang="en-US" dirty="0">
                <a:latin typeface="Palatino" pitchFamily="2" charset="77"/>
                <a:ea typeface="Palatino" pitchFamily="2" charset="77"/>
              </a:rPr>
              <a:t>, </a:t>
            </a:r>
            <a:r>
              <a:rPr lang="en-US" dirty="0" err="1">
                <a:latin typeface="Palatino" pitchFamily="2" charset="77"/>
                <a:ea typeface="Palatino" pitchFamily="2" charset="77"/>
              </a:rPr>
              <a:t>Amini</a:t>
            </a:r>
            <a:r>
              <a:rPr lang="en-US" dirty="0">
                <a:latin typeface="Palatino" pitchFamily="2" charset="77"/>
                <a:ea typeface="Palatino" pitchFamily="2" charset="77"/>
              </a:rPr>
              <a:t> &amp; Conant, 25 Aug. 2020, </a:t>
            </a:r>
            <a:r>
              <a:rPr lang="en-US" dirty="0" err="1">
                <a:latin typeface="Palatino" pitchFamily="2" charset="77"/>
                <a:ea typeface="Palatino" pitchFamily="2" charset="77"/>
              </a:rPr>
              <a:t>aminiconant.com</a:t>
            </a:r>
            <a:r>
              <a:rPr lang="en-US" dirty="0">
                <a:latin typeface="Palatino" pitchFamily="2" charset="77"/>
                <a:ea typeface="Palatino" pitchFamily="2" charset="77"/>
              </a:rPr>
              <a:t>/big-new-changes-to-the-</a:t>
            </a:r>
            <a:r>
              <a:rPr lang="en-US" dirty="0" err="1">
                <a:latin typeface="Palatino" pitchFamily="2" charset="77"/>
                <a:ea typeface="Palatino" pitchFamily="2" charset="77"/>
              </a:rPr>
              <a:t>texas</a:t>
            </a:r>
            <a:r>
              <a:rPr lang="en-US" dirty="0">
                <a:latin typeface="Palatino" pitchFamily="2" charset="77"/>
                <a:ea typeface="Palatino" pitchFamily="2" charset="77"/>
              </a:rPr>
              <a:t>-rules-of-civil-procedure/. </a:t>
            </a:r>
          </a:p>
          <a:p>
            <a:endParaRPr lang="en-US" dirty="0">
              <a:latin typeface="Palatino" pitchFamily="2" charset="77"/>
              <a:ea typeface="Palatino" pitchFamily="2" charset="77"/>
            </a:endParaRPr>
          </a:p>
        </p:txBody>
      </p:sp>
    </p:spTree>
    <p:extLst>
      <p:ext uri="{BB962C8B-B14F-4D97-AF65-F5344CB8AC3E}">
        <p14:creationId xmlns:p14="http://schemas.microsoft.com/office/powerpoint/2010/main" val="943939707"/>
      </p:ext>
    </p:extLst>
  </p:cSld>
  <p:clrMapOvr>
    <a:masterClrMapping/>
  </p:clrMapOvr>
</p:sld>
</file>

<file path=ppt/theme/theme1.xml><?xml version="1.0" encoding="utf-8"?>
<a:theme xmlns:a="http://schemas.openxmlformats.org/drawingml/2006/main" name="Wisp">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docProps/app.xml><?xml version="1.0" encoding="utf-8"?>
<Properties xmlns="http://schemas.openxmlformats.org/officeDocument/2006/extended-properties" xmlns:vt="http://schemas.openxmlformats.org/officeDocument/2006/docPropsVTypes">
  <Template>{44528832-03A5-C449-8DDE-2CBEF0FDD846}tf10001069</Template>
  <TotalTime>1453</TotalTime>
  <Words>1830</Words>
  <Application>Microsoft Macintosh PowerPoint</Application>
  <PresentationFormat>Widescreen</PresentationFormat>
  <Paragraphs>144</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Century Gothic</vt:lpstr>
      <vt:lpstr>Palatino</vt:lpstr>
      <vt:lpstr>Wingdings 3</vt:lpstr>
      <vt:lpstr>Wisp</vt:lpstr>
      <vt:lpstr>Final Amendments to Texas Rules of Civil Procedure</vt:lpstr>
      <vt:lpstr>OVERVIEW</vt:lpstr>
      <vt:lpstr>RULE 47. CLAIMS FOR RELIEF: THEN V. NOW</vt:lpstr>
      <vt:lpstr>RULE 47. CLAIMS FOR RELIEF: IMPORTANT CHANGES</vt:lpstr>
      <vt:lpstr>RULE 47. CLAIMS FOR RELIEF: IMPACT</vt:lpstr>
      <vt:lpstr>RULE 106 METHOD OF SERVICE: THEN V. NOW</vt:lpstr>
      <vt:lpstr>RULE 106. METHOD OF SERVICE : IMPORTANT CHANGES</vt:lpstr>
      <vt:lpstr>RULE 106. METHOD OF SERVICE : IMPACT</vt:lpstr>
      <vt:lpstr>RULE 116. SERVICE OF CITATION BY PUBLICATION: THEN V. NOW</vt:lpstr>
      <vt:lpstr>RULE 116. SERVICE OF CITATION BY PUBLICATION: IMPORTANT CHANGES</vt:lpstr>
      <vt:lpstr>RULE 116. SERVICE OF CITATION BY PUBLICATION: IMPACT</vt:lpstr>
      <vt:lpstr>RULE 169. EXPEDITED ACTIONS: THEN V. NOW</vt:lpstr>
      <vt:lpstr>RULE 169. EXPEDITED ACTIONS : IMPORTANT CHANGES</vt:lpstr>
      <vt:lpstr>RULE 169. EXPEDITED ACTIONS : IMPACT</vt:lpstr>
      <vt:lpstr>RULE 190. DISCOVERY LIMITATIONS: THEN V. NOW</vt:lpstr>
      <vt:lpstr>RULE 190. DISCOVERY LIMITATIONS : IMPORTANT CHANGES</vt:lpstr>
      <vt:lpstr>RULE 190. DISCOVERY LIMITATIONS : IMPACT</vt:lpstr>
      <vt:lpstr>RULE 192. PERMISSIBLE DISCOVERY: THEN V. NOW</vt:lpstr>
      <vt:lpstr>RULE 192. PERMISSIBLE DISCOVERY : IMPORTANT CHANGES</vt:lpstr>
      <vt:lpstr>RULE 192. PERMISSIBLE DISCOVERY : IMPACT</vt:lpstr>
      <vt:lpstr>RULE 193. WRITTEN DISCOVERY: THEN V. NOW</vt:lpstr>
      <vt:lpstr>RULE 193. WRITTEN DISCOVERY : IMPORTANT CHANGES</vt:lpstr>
      <vt:lpstr>RULE 193. WRITTEN DISCOVERY : IMPACT</vt:lpstr>
      <vt:lpstr>RULE 194. REQUIRED DISCLOSURES: THEN V. NOW</vt:lpstr>
      <vt:lpstr>PowerPoint Presentation</vt:lpstr>
      <vt:lpstr>RULE 194. REQUIRED DISCLOSURES : IMPORTANT CHANGES</vt:lpstr>
      <vt:lpstr>RULE 194. REQUIRED DISCLOSURES : IMPORTANT CHANGES</vt:lpstr>
      <vt:lpstr>RULE 194. REQUIRED DISCLOSURES : IMPACT</vt:lpstr>
      <vt:lpstr>RULE 195. DISCOVEREY REGARDING TESTIFYING EXPERT WITNESSSES: THEN V. NOW</vt:lpstr>
      <vt:lpstr>RULE 195. DISCOVEREY REGARDING TESTIFYING EXPERT WITNESSSES: IMPORTANT CHANGES</vt:lpstr>
      <vt:lpstr>RULE 195. DISCOVEREY REGARDING TESTIFYING EXPERT WITNESSSES: IMPACT</vt:lpstr>
      <vt:lpstr>RULE 196. REQUESTS FOR PRODUCTION AND INSPECTION TO PARTES; REQUESTS AND MOTIONS FOR ENTRY UPON PROPERTY: THEN V. NOW</vt:lpstr>
      <vt:lpstr>PowerPoint Presentation</vt:lpstr>
      <vt:lpstr>RULE 196. REQUESTS FOR PRODUCTION AND INSPECTION TO PARTIES; REQUESTS AND MOTIONS FOR ENTRY UPON PROPERTY: IMPACT</vt:lpstr>
      <vt:lpstr>RULE 197. INTERROGATORIES TO PARTIES: THEN V. NOW</vt:lpstr>
      <vt:lpstr>RULE 197. INTERROGATORIES TO PARTIES: IMPORTANT CHANGES</vt:lpstr>
      <vt:lpstr>RULE 197. INTERROGATORIES TO PARTIES: IMPACT</vt:lpstr>
      <vt:lpstr>RULE 198. REQUESTS FOR ADMISSIONS: THEN V. NOW</vt:lpstr>
      <vt:lpstr>RULE 198. REQUESTS FOR ADMISSIONS: IMPORTANT CHANGES</vt:lpstr>
      <vt:lpstr>RULE 198. REQUESTS FOR ADMISSIONS: IMPACT</vt:lpstr>
      <vt:lpstr>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Final Amendments to Texas Rules of Civil Procedure</dc:title>
  <dc:creator>Lauren Ottmers</dc:creator>
  <cp:lastModifiedBy>Lauren Ottmers</cp:lastModifiedBy>
  <cp:revision>67</cp:revision>
  <dcterms:created xsi:type="dcterms:W3CDTF">2021-01-04T19:29:12Z</dcterms:created>
  <dcterms:modified xsi:type="dcterms:W3CDTF">2021-01-05T21:25:16Z</dcterms:modified>
</cp:coreProperties>
</file>